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8"/>
  </p:notesMasterIdLst>
  <p:sldIdLst>
    <p:sldId id="256" r:id="rId2"/>
    <p:sldId id="257" r:id="rId3"/>
    <p:sldId id="259" r:id="rId4"/>
    <p:sldId id="302" r:id="rId5"/>
    <p:sldId id="303" r:id="rId6"/>
    <p:sldId id="265" r:id="rId7"/>
    <p:sldId id="294" r:id="rId8"/>
    <p:sldId id="298" r:id="rId9"/>
    <p:sldId id="299" r:id="rId10"/>
    <p:sldId id="300" r:id="rId11"/>
    <p:sldId id="304" r:id="rId12"/>
    <p:sldId id="305" r:id="rId13"/>
    <p:sldId id="306" r:id="rId14"/>
    <p:sldId id="307" r:id="rId15"/>
    <p:sldId id="308" r:id="rId16"/>
    <p:sldId id="309" r:id="rId17"/>
    <p:sldId id="310" r:id="rId18"/>
    <p:sldId id="312" r:id="rId19"/>
    <p:sldId id="313" r:id="rId20"/>
    <p:sldId id="315" r:id="rId21"/>
    <p:sldId id="321" r:id="rId22"/>
    <p:sldId id="316" r:id="rId23"/>
    <p:sldId id="317" r:id="rId24"/>
    <p:sldId id="320" r:id="rId25"/>
    <p:sldId id="318" r:id="rId26"/>
    <p:sldId id="285"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172F"/>
    <a:srgbClr val="1B853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59" autoAdjust="0"/>
    <p:restoredTop sz="56260" autoAdjust="0"/>
  </p:normalViewPr>
  <p:slideViewPr>
    <p:cSldViewPr>
      <p:cViewPr>
        <p:scale>
          <a:sx n="70" d="100"/>
          <a:sy n="70" d="100"/>
        </p:scale>
        <p:origin x="-1200" y="-2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8811DC-7D6D-494B-94F5-36136F177841}" type="datetimeFigureOut">
              <a:rPr lang="en-US" smtClean="0"/>
              <a:pPr/>
              <a:t>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DFE29A-44F3-493E-9CAA-D886B7074ED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i="1" kern="1200" dirty="0" smtClean="0">
                <a:solidFill>
                  <a:schemeClr val="tx1"/>
                </a:solidFill>
                <a:latin typeface="+mn-lt"/>
                <a:ea typeface="+mn-ea"/>
                <a:cs typeface="+mn-cs"/>
              </a:rPr>
              <a:t>There exists several</a:t>
            </a:r>
            <a:r>
              <a:rPr lang="en-GB" sz="1200" i="1" kern="1200" baseline="0" dirty="0" smtClean="0">
                <a:solidFill>
                  <a:schemeClr val="tx1"/>
                </a:solidFill>
                <a:latin typeface="+mn-lt"/>
                <a:ea typeface="+mn-ea"/>
                <a:cs typeface="+mn-cs"/>
              </a:rPr>
              <a:t> definitions of a coastal zone:</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Physical definitions stress the interaction between terrestrial and marine systems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Others incorporate river basin systems that are connected to the coastal zone through ecological and physical processes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While more flexible definitions take account of management needs.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8DFE29A-44F3-493E-9CAA-D886B7074ED6}"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i="1" kern="1200" dirty="0" smtClean="0">
                <a:solidFill>
                  <a:schemeClr val="tx1"/>
                </a:solidFill>
                <a:latin typeface="+mn-lt"/>
                <a:ea typeface="+mn-ea"/>
                <a:cs typeface="+mn-cs"/>
              </a:rPr>
              <a:t>There exists several</a:t>
            </a:r>
            <a:r>
              <a:rPr lang="en-GB" sz="1200" i="1" kern="1200" baseline="0" dirty="0" smtClean="0">
                <a:solidFill>
                  <a:schemeClr val="tx1"/>
                </a:solidFill>
                <a:latin typeface="+mn-lt"/>
                <a:ea typeface="+mn-ea"/>
                <a:cs typeface="+mn-cs"/>
              </a:rPr>
              <a:t> definitions of a coastal zone:</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Physical definitions stress the interaction between terrestrial and marine systems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Others incorporate river basin systems that are connected to the coastal zone through ecological and physical processes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While more flexible definitions take account of management needs.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8DFE29A-44F3-493E-9CAA-D886B7074ED6}"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1" dirty="0" smtClean="0"/>
              <a:t>There is often a concentration of activities in the coastal zone that historically has been settled for its accessibility, abundant natural resources and coastal plains often suited to agriculture and development of transport infrastructure. More recent activities include tourism and leisure. As a result coastal areas have been heavily transformed in many areas.</a:t>
            </a:r>
            <a:endParaRPr lang="en-US" dirty="0" smtClean="0"/>
          </a:p>
          <a:p>
            <a:endParaRPr lang="en-US" dirty="0"/>
          </a:p>
        </p:txBody>
      </p:sp>
      <p:sp>
        <p:nvSpPr>
          <p:cNvPr id="4" name="Slide Number Placeholder 3"/>
          <p:cNvSpPr>
            <a:spLocks noGrp="1"/>
          </p:cNvSpPr>
          <p:nvPr>
            <p:ph type="sldNum" sz="quarter" idx="10"/>
          </p:nvPr>
        </p:nvSpPr>
        <p:spPr/>
        <p:txBody>
          <a:bodyPr/>
          <a:lstStyle/>
          <a:p>
            <a:fld id="{F8DFE29A-44F3-493E-9CAA-D886B7074ED6}"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58FCC482-065B-4455-A6AA-1C72BEC46D53}"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58FCC482-065B-4455-A6AA-1C72BEC46D53}"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8FCC482-065B-4455-A6AA-1C72BEC46D53}"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l="-1000" r="-1000"/>
          </a:stretch>
        </a:blip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4EAD225-9129-40AB-AB0B-18D85C6712F6}" type="datetimeFigureOut">
              <a:rPr lang="en-US" smtClean="0"/>
              <a:pPr/>
              <a:t>2/2/2012</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8FCC482-065B-4455-A6AA-1C72BEC46D53}"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432560" y="3048000"/>
            <a:ext cx="7406640" cy="1472184"/>
          </a:xfrm>
        </p:spPr>
        <p:txBody>
          <a:bodyPr>
            <a:normAutofit fontScale="90000"/>
          </a:bodyPr>
          <a:lstStyle/>
          <a:p>
            <a:pPr algn="ctr"/>
            <a:r>
              <a:rPr lang="en-US" b="1" dirty="0" smtClean="0">
                <a:solidFill>
                  <a:schemeClr val="accent1">
                    <a:lumMod val="75000"/>
                  </a:schemeClr>
                </a:solidFill>
              </a:rPr>
              <a:t>Training Session on Essential Features of an Integrated Coastal Zone Planning &amp; Management</a:t>
            </a:r>
            <a:br>
              <a:rPr lang="en-US" b="1" dirty="0" smtClean="0">
                <a:solidFill>
                  <a:schemeClr val="accent1">
                    <a:lumMod val="75000"/>
                  </a:schemeClr>
                </a:solidFill>
              </a:rPr>
            </a:br>
            <a:r>
              <a:rPr lang="en-US" b="1" dirty="0" smtClean="0">
                <a:solidFill>
                  <a:schemeClr val="accent1">
                    <a:lumMod val="75000"/>
                  </a:schemeClr>
                </a:solidFill>
              </a:rPr>
              <a:t/>
            </a:r>
            <a:br>
              <a:rPr lang="en-US" b="1" dirty="0" smtClean="0">
                <a:solidFill>
                  <a:schemeClr val="accent1">
                    <a:lumMod val="75000"/>
                  </a:schemeClr>
                </a:solidFill>
              </a:rPr>
            </a:br>
            <a:r>
              <a:rPr lang="en-US" dirty="0" smtClean="0">
                <a:solidFill>
                  <a:schemeClr val="accent1">
                    <a:lumMod val="75000"/>
                  </a:schemeClr>
                </a:solidFill>
              </a:rPr>
              <a:t/>
            </a:r>
            <a:br>
              <a:rPr lang="en-US" dirty="0" smtClean="0">
                <a:solidFill>
                  <a:schemeClr val="accent1">
                    <a:lumMod val="75000"/>
                  </a:schemeClr>
                </a:solidFill>
              </a:rPr>
            </a:b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990600" y="0"/>
            <a:ext cx="8153400" cy="4800600"/>
          </a:xfrm>
        </p:spPr>
        <p:txBody>
          <a:bodyPr>
            <a:noAutofit/>
          </a:bodyPr>
          <a:lstStyle/>
          <a:p>
            <a:pPr marL="596646" indent="-514350">
              <a:lnSpc>
                <a:spcPct val="110000"/>
              </a:lnSpc>
              <a:buFont typeface="+mj-lt"/>
              <a:buAutoNum type="romanLcPeriod" startAt="7"/>
            </a:pPr>
            <a:r>
              <a:rPr lang="en-GB" sz="2200" b="1" dirty="0" smtClean="0">
                <a:solidFill>
                  <a:srgbClr val="7030A0"/>
                </a:solidFill>
              </a:rPr>
              <a:t>Regulation and Enforcement</a:t>
            </a:r>
          </a:p>
          <a:p>
            <a:pPr marL="804863" lvl="1" indent="-341313">
              <a:buFont typeface="Arial" pitchFamily="34" charset="0"/>
              <a:buChar char="•"/>
            </a:pPr>
            <a:r>
              <a:rPr lang="en-GB" sz="2200" b="1" dirty="0" smtClean="0">
                <a:solidFill>
                  <a:srgbClr val="7030A0"/>
                </a:solidFill>
              </a:rPr>
              <a:t>Regulation: </a:t>
            </a:r>
            <a:r>
              <a:rPr lang="en-GB" sz="2200" dirty="0" smtClean="0">
                <a:solidFill>
                  <a:srgbClr val="7030A0"/>
                </a:solidFill>
              </a:rPr>
              <a:t>permits and licenses for fishing, tourist programmes, coastal structures</a:t>
            </a:r>
          </a:p>
          <a:p>
            <a:pPr marL="804863" lvl="1" indent="-341313">
              <a:buFont typeface="Arial" pitchFamily="34" charset="0"/>
              <a:buChar char="•"/>
            </a:pPr>
            <a:r>
              <a:rPr lang="en-GB" sz="2200" b="1" dirty="0" smtClean="0">
                <a:solidFill>
                  <a:srgbClr val="7030A0"/>
                </a:solidFill>
              </a:rPr>
              <a:t>Enforcement</a:t>
            </a:r>
            <a:r>
              <a:rPr lang="en-GB" sz="2200" dirty="0" smtClean="0">
                <a:solidFill>
                  <a:srgbClr val="7030A0"/>
                </a:solidFill>
              </a:rPr>
              <a:t>: allows for compliance with acts, permits, licenses, policies or plans related to legislation</a:t>
            </a:r>
            <a:endParaRPr lang="en-GB" sz="2200" b="1" dirty="0" smtClean="0">
              <a:solidFill>
                <a:srgbClr val="7030A0"/>
              </a:solidFill>
            </a:endParaRPr>
          </a:p>
          <a:p>
            <a:pPr marL="804863" lvl="1" indent="-231775">
              <a:buNone/>
            </a:pPr>
            <a:endParaRPr lang="en-GB" sz="2200" dirty="0" smtClean="0">
              <a:solidFill>
                <a:srgbClr val="7030A0"/>
              </a:solidFill>
            </a:endParaRPr>
          </a:p>
          <a:p>
            <a:pPr marL="627063" lvl="1" indent="-573088">
              <a:lnSpc>
                <a:spcPct val="110000"/>
              </a:lnSpc>
              <a:buFont typeface="+mj-lt"/>
              <a:buAutoNum type="romanLcPeriod" startAt="8"/>
            </a:pPr>
            <a:r>
              <a:rPr lang="en-GB" sz="2200" b="1" dirty="0" smtClean="0">
                <a:solidFill>
                  <a:srgbClr val="7030A0"/>
                </a:solidFill>
              </a:rPr>
              <a:t>Community Participation</a:t>
            </a:r>
          </a:p>
          <a:p>
            <a:pPr marL="804863" lvl="1" indent="-341313" algn="just">
              <a:buFont typeface="Arial" pitchFamily="34" charset="0"/>
              <a:buChar char="•"/>
            </a:pPr>
            <a:r>
              <a:rPr lang="en-GB" sz="2200" dirty="0" smtClean="0">
                <a:solidFill>
                  <a:srgbClr val="7030A0"/>
                </a:solidFill>
              </a:rPr>
              <a:t>Local or traditional customs or history may help in CMP</a:t>
            </a:r>
          </a:p>
          <a:p>
            <a:pPr marL="804863" lvl="1" indent="-341313" algn="just">
              <a:buFont typeface="Arial" pitchFamily="34" charset="0"/>
              <a:buChar char="•"/>
            </a:pPr>
            <a:r>
              <a:rPr lang="en-GB" sz="2200" dirty="0" smtClean="0">
                <a:solidFill>
                  <a:srgbClr val="7030A0"/>
                </a:solidFill>
              </a:rPr>
              <a:t>Collaborative and community based management facilitate the act to deal with local coastal problems</a:t>
            </a:r>
          </a:p>
          <a:p>
            <a:pPr marL="804863" lvl="1" indent="-341313" algn="just">
              <a:buFont typeface="Arial" pitchFamily="34" charset="0"/>
              <a:buChar char="•"/>
            </a:pPr>
            <a:r>
              <a:rPr lang="en-GB" sz="2200" dirty="0" smtClean="0">
                <a:solidFill>
                  <a:srgbClr val="7030A0"/>
                </a:solidFill>
              </a:rPr>
              <a:t>Traditional Ecological Knowledge</a:t>
            </a:r>
          </a:p>
          <a:p>
            <a:pPr marL="804863" lvl="1" indent="-750888" algn="just">
              <a:buNone/>
            </a:pPr>
            <a:endParaRPr lang="en-GB" sz="2200" dirty="0" smtClean="0">
              <a:solidFill>
                <a:srgbClr val="7030A0"/>
              </a:solidFill>
            </a:endParaRPr>
          </a:p>
          <a:p>
            <a:pPr marL="804863" lvl="1" indent="-750888" algn="just">
              <a:buFont typeface="+mj-lt"/>
              <a:buAutoNum type="romanLcPeriod" startAt="9"/>
            </a:pPr>
            <a:r>
              <a:rPr lang="en-GB" sz="2200" b="1" dirty="0" smtClean="0">
                <a:solidFill>
                  <a:srgbClr val="7030A0"/>
                </a:solidFill>
              </a:rPr>
              <a:t>Capacity Building</a:t>
            </a:r>
          </a:p>
          <a:p>
            <a:pPr marL="804863" lvl="1" indent="-341313" algn="just">
              <a:buFont typeface="Arial" pitchFamily="34" charset="0"/>
              <a:buChar char="•"/>
            </a:pPr>
            <a:r>
              <a:rPr lang="en-GB" sz="2200" dirty="0" smtClean="0">
                <a:solidFill>
                  <a:srgbClr val="7030A0"/>
                </a:solidFill>
              </a:rPr>
              <a:t>Communication, education and training may help in coastal planning and initiatives towards management</a:t>
            </a:r>
          </a:p>
          <a:p>
            <a:pPr marL="804863" lvl="1" indent="-341313" algn="just">
              <a:buFont typeface="Arial" pitchFamily="34" charset="0"/>
              <a:buChar char="•"/>
            </a:pPr>
            <a:r>
              <a:rPr lang="en-GB" sz="2200" dirty="0" smtClean="0">
                <a:solidFill>
                  <a:srgbClr val="7030A0"/>
                </a:solidFill>
              </a:rPr>
              <a:t>Research and management of data provides input to processes.</a:t>
            </a:r>
          </a:p>
          <a:p>
            <a:pPr marL="804863" lvl="2" indent="-341313" algn="just"/>
            <a:endParaRPr lang="en-GB" sz="1800" b="1" dirty="0" smtClean="0">
              <a:solidFill>
                <a:srgbClr val="7030A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610600" cy="1143000"/>
          </a:xfrm>
        </p:spPr>
        <p:txBody>
          <a:bodyPr>
            <a:noAutofit/>
          </a:bodyPr>
          <a:lstStyle/>
          <a:p>
            <a:r>
              <a:rPr lang="en-US" sz="3400" b="1" dirty="0" smtClean="0">
                <a:solidFill>
                  <a:schemeClr val="accent5">
                    <a:lumMod val="75000"/>
                  </a:schemeClr>
                </a:solidFill>
              </a:rPr>
              <a:t>Technical Tools for Coastal Planning</a:t>
            </a:r>
            <a:endParaRPr lang="en-US" sz="3400" b="1" dirty="0">
              <a:solidFill>
                <a:schemeClr val="accent5">
                  <a:lumMod val="75000"/>
                </a:schemeClr>
              </a:solidFill>
            </a:endParaRPr>
          </a:p>
        </p:txBody>
      </p:sp>
      <p:sp>
        <p:nvSpPr>
          <p:cNvPr id="3" name="Content Placeholder 2"/>
          <p:cNvSpPr>
            <a:spLocks noGrp="1"/>
          </p:cNvSpPr>
          <p:nvPr>
            <p:ph idx="1"/>
          </p:nvPr>
        </p:nvSpPr>
        <p:spPr>
          <a:xfrm>
            <a:off x="990600" y="1066800"/>
            <a:ext cx="8153400" cy="4800600"/>
          </a:xfrm>
        </p:spPr>
        <p:txBody>
          <a:bodyPr>
            <a:noAutofit/>
          </a:bodyPr>
          <a:lstStyle/>
          <a:p>
            <a:pPr marL="596646" indent="-514350">
              <a:lnSpc>
                <a:spcPct val="150000"/>
              </a:lnSpc>
              <a:buAutoNum type="romanLcPeriod"/>
            </a:pPr>
            <a:r>
              <a:rPr lang="en-US" sz="2400" b="1" dirty="0" smtClean="0">
                <a:solidFill>
                  <a:srgbClr val="7030A0"/>
                </a:solidFill>
              </a:rPr>
              <a:t>Risk Hazard Assessment And Management</a:t>
            </a:r>
          </a:p>
          <a:p>
            <a:pPr marL="596646" indent="-514350">
              <a:lnSpc>
                <a:spcPct val="150000"/>
              </a:lnSpc>
              <a:buAutoNum type="romanLcPeriod"/>
            </a:pPr>
            <a:r>
              <a:rPr lang="en-US" sz="2400" b="1" dirty="0" smtClean="0">
                <a:solidFill>
                  <a:srgbClr val="7030A0"/>
                </a:solidFill>
              </a:rPr>
              <a:t>Landscape and Visual Resource Analysis</a:t>
            </a:r>
          </a:p>
          <a:p>
            <a:pPr marL="596646" indent="-514350">
              <a:lnSpc>
                <a:spcPct val="150000"/>
              </a:lnSpc>
              <a:buAutoNum type="romanLcPeriod"/>
            </a:pPr>
            <a:r>
              <a:rPr lang="en-US" sz="2400" b="1" dirty="0" smtClean="0">
                <a:solidFill>
                  <a:srgbClr val="7030A0"/>
                </a:solidFill>
              </a:rPr>
              <a:t>Economic Analysis</a:t>
            </a:r>
          </a:p>
          <a:p>
            <a:pPr marL="596646" indent="-514350">
              <a:lnSpc>
                <a:spcPct val="150000"/>
              </a:lnSpc>
              <a:buAutoNum type="romanLcPeriod"/>
            </a:pPr>
            <a:r>
              <a:rPr lang="en-US" sz="2400" b="1" dirty="0" smtClean="0">
                <a:solidFill>
                  <a:srgbClr val="7030A0"/>
                </a:solidFill>
              </a:rPr>
              <a:t>Socio Cultural Analysis</a:t>
            </a:r>
          </a:p>
          <a:p>
            <a:pPr marL="596646" indent="-514350">
              <a:lnSpc>
                <a:spcPct val="150000"/>
              </a:lnSpc>
              <a:buAutoNum type="romanLcPeriod"/>
            </a:pPr>
            <a:r>
              <a:rPr lang="en-US" sz="2400" b="1" dirty="0" smtClean="0">
                <a:solidFill>
                  <a:srgbClr val="7030A0"/>
                </a:solidFill>
              </a:rPr>
              <a:t>Environmental Impact Assessment</a:t>
            </a:r>
          </a:p>
          <a:p>
            <a:pPr marL="596646" indent="-514350">
              <a:lnSpc>
                <a:spcPct val="150000"/>
              </a:lnSpc>
              <a:buAutoNum type="romanLcPeriod"/>
            </a:pPr>
            <a:r>
              <a:rPr lang="en-US" sz="2400" b="1" dirty="0" smtClean="0">
                <a:solidFill>
                  <a:srgbClr val="7030A0"/>
                </a:solidFill>
              </a:rPr>
              <a:t>Sensitivity &amp; Vulnerability Mapping</a:t>
            </a:r>
          </a:p>
          <a:p>
            <a:pPr marL="596646" indent="-514350">
              <a:lnSpc>
                <a:spcPct val="150000"/>
              </a:lnSpc>
              <a:buAutoNum type="romanLcPeriod"/>
            </a:pPr>
            <a:r>
              <a:rPr lang="en-US" sz="2400" b="1" dirty="0" smtClean="0">
                <a:solidFill>
                  <a:srgbClr val="7030A0"/>
                </a:solidFill>
              </a:rPr>
              <a:t>Strategic Environmental Assessment</a:t>
            </a:r>
          </a:p>
          <a:p>
            <a:pPr marL="596646" indent="-514350">
              <a:lnSpc>
                <a:spcPct val="150000"/>
              </a:lnSpc>
              <a:buAutoNum type="romanLcPeriod"/>
            </a:pPr>
            <a:r>
              <a:rPr lang="en-US" sz="2400" b="1" dirty="0" smtClean="0">
                <a:solidFill>
                  <a:srgbClr val="7030A0"/>
                </a:solidFill>
              </a:rPr>
              <a:t>Data Collection/Remote Sensing</a:t>
            </a:r>
          </a:p>
          <a:p>
            <a:pPr marL="596646" indent="-514350">
              <a:lnSpc>
                <a:spcPct val="150000"/>
              </a:lnSpc>
              <a:buAutoNum type="romanLcPeriod"/>
            </a:pPr>
            <a:r>
              <a:rPr lang="en-US" sz="2400" b="1" dirty="0" smtClean="0">
                <a:solidFill>
                  <a:srgbClr val="7030A0"/>
                </a:solidFill>
              </a:rPr>
              <a:t>Data Management &amp; GIS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lum bright="70000" contrast="-70000"/>
          </a:blip>
          <a:srcRect/>
          <a:stretch>
            <a:fillRect/>
          </a:stretch>
        </p:blipFill>
        <p:spPr bwMode="auto">
          <a:xfrm>
            <a:off x="2362200" y="1676400"/>
            <a:ext cx="4519612" cy="4419600"/>
          </a:xfrm>
          <a:prstGeom prst="rect">
            <a:avLst/>
          </a:prstGeom>
          <a:noFill/>
          <a:ln w="9525">
            <a:noFill/>
            <a:miter lim="800000"/>
            <a:headEnd/>
            <a:tailEnd/>
          </a:ln>
        </p:spPr>
      </p:pic>
      <p:sp>
        <p:nvSpPr>
          <p:cNvPr id="3" name="Content Placeholder 2"/>
          <p:cNvSpPr>
            <a:spLocks noGrp="1"/>
          </p:cNvSpPr>
          <p:nvPr>
            <p:ph idx="1"/>
          </p:nvPr>
        </p:nvSpPr>
        <p:spPr>
          <a:xfrm>
            <a:off x="990600" y="1066800"/>
            <a:ext cx="8153400" cy="4800600"/>
          </a:xfrm>
        </p:spPr>
        <p:txBody>
          <a:bodyPr>
            <a:noAutofit/>
          </a:bodyPr>
          <a:lstStyle/>
          <a:p>
            <a:pPr algn="just"/>
            <a:r>
              <a:rPr lang="en-US" sz="2200" dirty="0" smtClean="0">
                <a:solidFill>
                  <a:srgbClr val="7030A0"/>
                </a:solidFill>
              </a:rPr>
              <a:t>Before embarking on a planning process its important to get </a:t>
            </a:r>
            <a:r>
              <a:rPr lang="en-GB" sz="2200" dirty="0" smtClean="0">
                <a:solidFill>
                  <a:srgbClr val="7030A0"/>
                </a:solidFill>
              </a:rPr>
              <a:t>organised</a:t>
            </a:r>
            <a:r>
              <a:rPr lang="en-US" sz="2200" dirty="0" smtClean="0">
                <a:solidFill>
                  <a:srgbClr val="7030A0"/>
                </a:solidFill>
              </a:rPr>
              <a:t> and spend some time ‘</a:t>
            </a:r>
            <a:r>
              <a:rPr lang="en-US" sz="2200" i="1" dirty="0" smtClean="0">
                <a:solidFill>
                  <a:srgbClr val="7030A0"/>
                </a:solidFill>
              </a:rPr>
              <a:t>planning the plan</a:t>
            </a:r>
            <a:r>
              <a:rPr lang="en-US" sz="2200" dirty="0" smtClean="0">
                <a:solidFill>
                  <a:srgbClr val="7030A0"/>
                </a:solidFill>
              </a:rPr>
              <a:t>’.</a:t>
            </a:r>
          </a:p>
          <a:p>
            <a:pPr algn="just">
              <a:buNone/>
            </a:pPr>
            <a:endParaRPr lang="en-US" sz="2200" dirty="0" smtClean="0">
              <a:solidFill>
                <a:srgbClr val="7030A0"/>
              </a:solidFill>
            </a:endParaRPr>
          </a:p>
          <a:p>
            <a:pPr algn="just"/>
            <a:r>
              <a:rPr lang="en-US" sz="2200" dirty="0" smtClean="0">
                <a:solidFill>
                  <a:srgbClr val="7030A0"/>
                </a:solidFill>
              </a:rPr>
              <a:t>It is useful to prepare a project brief which will guide the planning process and ensure there is a common understanding of the expected outcomes.</a:t>
            </a:r>
          </a:p>
          <a:p>
            <a:pPr algn="just">
              <a:buNone/>
            </a:pPr>
            <a:endParaRPr lang="en-US" sz="2200" dirty="0" smtClean="0">
              <a:solidFill>
                <a:srgbClr val="7030A0"/>
              </a:solidFill>
            </a:endParaRPr>
          </a:p>
          <a:p>
            <a:pPr algn="just"/>
            <a:r>
              <a:rPr lang="en-US" sz="2200" dirty="0" smtClean="0">
                <a:solidFill>
                  <a:srgbClr val="7030A0"/>
                </a:solidFill>
              </a:rPr>
              <a:t>Aspects to be considered in a project brief include:</a:t>
            </a:r>
          </a:p>
          <a:p>
            <a:pPr marL="1033462" lvl="1" indent="-514350" algn="just">
              <a:buFont typeface="+mj-lt"/>
              <a:buAutoNum type="romanLcPeriod"/>
            </a:pPr>
            <a:r>
              <a:rPr lang="en-US" sz="2200" dirty="0" smtClean="0">
                <a:solidFill>
                  <a:srgbClr val="7030A0"/>
                </a:solidFill>
              </a:rPr>
              <a:t>Purpose and scope</a:t>
            </a:r>
          </a:p>
          <a:p>
            <a:pPr marL="1033462" lvl="1" indent="-514350" algn="just">
              <a:buFont typeface="+mj-lt"/>
              <a:buAutoNum type="romanLcPeriod"/>
            </a:pPr>
            <a:r>
              <a:rPr lang="en-US" sz="2200" dirty="0" smtClean="0">
                <a:solidFill>
                  <a:srgbClr val="7030A0"/>
                </a:solidFill>
              </a:rPr>
              <a:t>Identification of  tasks to be performed</a:t>
            </a:r>
          </a:p>
          <a:p>
            <a:pPr marL="1033462" lvl="1" indent="-514350" algn="just">
              <a:buFont typeface="+mj-lt"/>
              <a:buAutoNum type="romanLcPeriod"/>
            </a:pPr>
            <a:r>
              <a:rPr lang="en-US" sz="2200" dirty="0" smtClean="0">
                <a:solidFill>
                  <a:srgbClr val="7030A0"/>
                </a:solidFill>
              </a:rPr>
              <a:t>Project management</a:t>
            </a:r>
          </a:p>
          <a:p>
            <a:pPr marL="1033462" lvl="1" indent="-514350" algn="just">
              <a:buFont typeface="+mj-lt"/>
              <a:buAutoNum type="romanLcPeriod"/>
            </a:pPr>
            <a:r>
              <a:rPr lang="en-US" sz="2200" dirty="0" smtClean="0">
                <a:solidFill>
                  <a:srgbClr val="7030A0"/>
                </a:solidFill>
              </a:rPr>
              <a:t>Community consultation</a:t>
            </a:r>
          </a:p>
          <a:p>
            <a:pPr marL="1033462" lvl="1" indent="-514350" algn="just">
              <a:buFont typeface="+mj-lt"/>
              <a:buAutoNum type="romanLcPeriod"/>
            </a:pPr>
            <a:r>
              <a:rPr lang="en-US" sz="2200" dirty="0" smtClean="0">
                <a:solidFill>
                  <a:srgbClr val="7030A0"/>
                </a:solidFill>
              </a:rPr>
              <a:t>Timing, reporting and approval processes</a:t>
            </a:r>
          </a:p>
          <a:p>
            <a:pPr marL="1033462" lvl="1" indent="-514350" algn="just">
              <a:buFont typeface="+mj-lt"/>
              <a:buAutoNum type="romanLcPeriod"/>
            </a:pPr>
            <a:r>
              <a:rPr lang="en-US" sz="2200" dirty="0" smtClean="0">
                <a:solidFill>
                  <a:srgbClr val="7030A0"/>
                </a:solidFill>
              </a:rPr>
              <a:t>Budgets and funding</a:t>
            </a:r>
            <a:endParaRPr lang="en-US" sz="2200" dirty="0">
              <a:solidFill>
                <a:srgbClr val="7030A0"/>
              </a:solidFill>
            </a:endParaRPr>
          </a:p>
        </p:txBody>
      </p:sp>
      <p:sp>
        <p:nvSpPr>
          <p:cNvPr id="4" name="Title 1"/>
          <p:cNvSpPr>
            <a:spLocks noGrp="1"/>
          </p:cNvSpPr>
          <p:nvPr>
            <p:ph type="title"/>
          </p:nvPr>
        </p:nvSpPr>
        <p:spPr>
          <a:xfrm>
            <a:off x="990600" y="0"/>
            <a:ext cx="7498080" cy="1143000"/>
          </a:xfrm>
        </p:spPr>
        <p:txBody>
          <a:bodyPr>
            <a:normAutofit/>
          </a:bodyPr>
          <a:lstStyle/>
          <a:p>
            <a:r>
              <a:rPr lang="en-US" b="1" dirty="0" smtClean="0">
                <a:solidFill>
                  <a:schemeClr val="accent5">
                    <a:lumMod val="75000"/>
                  </a:schemeClr>
                </a:solidFill>
              </a:rPr>
              <a:t>Planning a Plan</a:t>
            </a:r>
            <a:endParaRPr lang="en-US" b="1" dirty="0">
              <a:solidFill>
                <a:schemeClr val="accent5">
                  <a:lumMod val="75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4800600"/>
          </a:xfrm>
        </p:spPr>
        <p:txBody>
          <a:bodyPr>
            <a:noAutofit/>
          </a:bodyPr>
          <a:lstStyle/>
          <a:p>
            <a:pPr marL="463550" indent="-463550">
              <a:buNone/>
            </a:pPr>
            <a:r>
              <a:rPr lang="en-US" sz="2200" dirty="0" err="1" smtClean="0">
                <a:solidFill>
                  <a:srgbClr val="7030A0"/>
                </a:solidFill>
              </a:rPr>
              <a:t>i</a:t>
            </a:r>
            <a:r>
              <a:rPr lang="en-US" sz="2200" dirty="0" smtClean="0">
                <a:solidFill>
                  <a:srgbClr val="7030A0"/>
                </a:solidFill>
              </a:rPr>
              <a:t>. </a:t>
            </a:r>
            <a:r>
              <a:rPr lang="en-US" sz="2200" b="1" dirty="0" smtClean="0">
                <a:solidFill>
                  <a:srgbClr val="7030A0"/>
                </a:solidFill>
              </a:rPr>
              <a:t>Purpose and Scope</a:t>
            </a:r>
          </a:p>
          <a:p>
            <a:pPr marL="519113" indent="-287338"/>
            <a:r>
              <a:rPr lang="en-US" sz="2200" dirty="0" smtClean="0">
                <a:solidFill>
                  <a:srgbClr val="7030A0"/>
                </a:solidFill>
              </a:rPr>
              <a:t>A defined purpose of the plan will help in determining how the process will unfold.</a:t>
            </a:r>
          </a:p>
          <a:p>
            <a:pPr>
              <a:buNone/>
            </a:pPr>
            <a:endParaRPr lang="en-US" sz="2200" dirty="0" smtClean="0">
              <a:solidFill>
                <a:srgbClr val="7030A0"/>
              </a:solidFill>
            </a:endParaRPr>
          </a:p>
          <a:p>
            <a:pPr marL="463550" indent="-463550">
              <a:buNone/>
            </a:pPr>
            <a:r>
              <a:rPr lang="en-US" sz="2200" dirty="0" smtClean="0">
                <a:solidFill>
                  <a:srgbClr val="7030A0"/>
                </a:solidFill>
              </a:rPr>
              <a:t>ii. </a:t>
            </a:r>
            <a:r>
              <a:rPr lang="en-US" sz="2200" b="1" dirty="0" smtClean="0">
                <a:solidFill>
                  <a:srgbClr val="7030A0"/>
                </a:solidFill>
              </a:rPr>
              <a:t>Identification of tasks</a:t>
            </a:r>
          </a:p>
          <a:p>
            <a:pPr marL="519113" indent="-287338"/>
            <a:r>
              <a:rPr lang="en-US" sz="2200" dirty="0" smtClean="0">
                <a:solidFill>
                  <a:srgbClr val="7030A0"/>
                </a:solidFill>
              </a:rPr>
              <a:t>Developing a list of tasks helps to identify skills and resources required, including whether it is necessary to appoint a consultant or a team of consultants to assist with all or part of the project.</a:t>
            </a:r>
          </a:p>
          <a:p>
            <a:endParaRPr lang="en-US" sz="2200" dirty="0" smtClean="0">
              <a:solidFill>
                <a:srgbClr val="7030A0"/>
              </a:solidFill>
            </a:endParaRPr>
          </a:p>
          <a:p>
            <a:pPr marL="460375" indent="-460375">
              <a:buNone/>
            </a:pPr>
            <a:r>
              <a:rPr lang="en-US" sz="2200" dirty="0" smtClean="0">
                <a:solidFill>
                  <a:srgbClr val="7030A0"/>
                </a:solidFill>
              </a:rPr>
              <a:t>iii. </a:t>
            </a:r>
            <a:r>
              <a:rPr lang="en-US" sz="2200" b="1" dirty="0" smtClean="0">
                <a:solidFill>
                  <a:srgbClr val="7030A0"/>
                </a:solidFill>
              </a:rPr>
              <a:t>Project Management  </a:t>
            </a:r>
          </a:p>
          <a:p>
            <a:pPr marL="519113" indent="-287338"/>
            <a:r>
              <a:rPr lang="en-US" sz="2200" dirty="0" smtClean="0">
                <a:solidFill>
                  <a:srgbClr val="7030A0"/>
                </a:solidFill>
              </a:rPr>
              <a:t>A steering committee or working group is the most effective way to oversee the planning process.</a:t>
            </a:r>
          </a:p>
          <a:p>
            <a:pPr marL="519113" indent="-287338"/>
            <a:r>
              <a:rPr lang="en-US" sz="2200" dirty="0" smtClean="0">
                <a:solidFill>
                  <a:srgbClr val="7030A0"/>
                </a:solidFill>
              </a:rPr>
              <a:t>Ideally, this group should be involved from the onset of the project through to implementation.</a:t>
            </a:r>
          </a:p>
          <a:p>
            <a:pPr marL="519113" indent="-287338"/>
            <a:r>
              <a:rPr lang="en-US" sz="2200" dirty="0" smtClean="0">
                <a:solidFill>
                  <a:srgbClr val="7030A0"/>
                </a:solidFill>
              </a:rPr>
              <a:t>A steering committee will need to be supported by a project manager to see to day-to-day management.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4800600"/>
          </a:xfrm>
        </p:spPr>
        <p:txBody>
          <a:bodyPr>
            <a:noAutofit/>
          </a:bodyPr>
          <a:lstStyle/>
          <a:p>
            <a:pPr marL="463550" indent="-463550">
              <a:buNone/>
            </a:pPr>
            <a:r>
              <a:rPr lang="en-US" sz="2000" dirty="0" smtClean="0">
                <a:solidFill>
                  <a:srgbClr val="7030A0"/>
                </a:solidFill>
              </a:rPr>
              <a:t>iv. </a:t>
            </a:r>
            <a:r>
              <a:rPr lang="en-US" sz="2000" b="1" dirty="0" smtClean="0">
                <a:solidFill>
                  <a:srgbClr val="7030A0"/>
                </a:solidFill>
              </a:rPr>
              <a:t>Community Consultation </a:t>
            </a:r>
          </a:p>
          <a:p>
            <a:r>
              <a:rPr lang="en-US" sz="2000" dirty="0" smtClean="0">
                <a:solidFill>
                  <a:srgbClr val="7030A0"/>
                </a:solidFill>
              </a:rPr>
              <a:t>vital to developing a management plan</a:t>
            </a:r>
          </a:p>
          <a:p>
            <a:r>
              <a:rPr lang="en-US" sz="2000" dirty="0" smtClean="0">
                <a:solidFill>
                  <a:srgbClr val="7030A0"/>
                </a:solidFill>
              </a:rPr>
              <a:t>may develop a sense of ownership to </a:t>
            </a:r>
            <a:r>
              <a:rPr lang="en-GB" sz="2000" dirty="0" smtClean="0">
                <a:solidFill>
                  <a:srgbClr val="7030A0"/>
                </a:solidFill>
              </a:rPr>
              <a:t>minimise potential conflicts in the future</a:t>
            </a:r>
          </a:p>
          <a:p>
            <a:r>
              <a:rPr lang="en-GB" sz="2000" dirty="0" smtClean="0">
                <a:solidFill>
                  <a:srgbClr val="7030A0"/>
                </a:solidFill>
              </a:rPr>
              <a:t>type of community input that is necessary will depend on natural values of the area, the nature and intensity of use of the coastal are, and the issues being addressed</a:t>
            </a:r>
          </a:p>
          <a:p>
            <a:r>
              <a:rPr lang="en-GB" sz="2000" dirty="0" smtClean="0">
                <a:solidFill>
                  <a:srgbClr val="7030A0"/>
                </a:solidFill>
              </a:rPr>
              <a:t>the nature and intensity of community involvement early must be determined to ensure timing and costs</a:t>
            </a:r>
          </a:p>
          <a:p>
            <a:pPr>
              <a:buNone/>
            </a:pPr>
            <a:endParaRPr lang="en-GB" sz="2000" dirty="0" smtClean="0">
              <a:solidFill>
                <a:srgbClr val="7030A0"/>
              </a:solidFill>
            </a:endParaRPr>
          </a:p>
          <a:p>
            <a:pPr marL="463550" lvl="1" indent="-463550">
              <a:spcBef>
                <a:spcPts val="600"/>
              </a:spcBef>
              <a:buSzPct val="80000"/>
              <a:buNone/>
            </a:pPr>
            <a:r>
              <a:rPr lang="en-GB" sz="2000" dirty="0" smtClean="0">
                <a:solidFill>
                  <a:srgbClr val="7030A0"/>
                </a:solidFill>
              </a:rPr>
              <a:t>v. </a:t>
            </a:r>
            <a:r>
              <a:rPr lang="en-US" sz="2000" b="1" dirty="0" smtClean="0">
                <a:solidFill>
                  <a:srgbClr val="7030A0"/>
                </a:solidFill>
              </a:rPr>
              <a:t>Timing, reporting and approval processes</a:t>
            </a:r>
          </a:p>
          <a:p>
            <a:pPr marL="463550" lvl="1" indent="-463550">
              <a:spcBef>
                <a:spcPts val="600"/>
              </a:spcBef>
              <a:buSzPct val="80000"/>
              <a:buNone/>
            </a:pPr>
            <a:r>
              <a:rPr lang="en-US" sz="2000" dirty="0" smtClean="0">
                <a:solidFill>
                  <a:srgbClr val="7030A0"/>
                </a:solidFill>
              </a:rPr>
              <a:t>Timing needs to be considered with regards to:</a:t>
            </a:r>
          </a:p>
          <a:p>
            <a:pPr lvl="1"/>
            <a:r>
              <a:rPr lang="en-US" sz="2000" dirty="0" smtClean="0">
                <a:solidFill>
                  <a:srgbClr val="7030A0"/>
                </a:solidFill>
              </a:rPr>
              <a:t>the delivery of key aspects, ex: release of a draft plan or community workshops should not occur during holiday periods</a:t>
            </a:r>
          </a:p>
          <a:p>
            <a:pPr lvl="1"/>
            <a:r>
              <a:rPr lang="en-US" sz="2000" dirty="0" smtClean="0">
                <a:solidFill>
                  <a:srgbClr val="7030A0"/>
                </a:solidFill>
              </a:rPr>
              <a:t>the need to submit grant applications and the reporting requirements of funding bodies</a:t>
            </a:r>
          </a:p>
          <a:p>
            <a:pPr lvl="1"/>
            <a:r>
              <a:rPr lang="en-US" sz="2000" dirty="0" smtClean="0">
                <a:solidFill>
                  <a:srgbClr val="7030A0"/>
                </a:solidFill>
              </a:rPr>
              <a:t>a date for completion of the plan</a:t>
            </a:r>
          </a:p>
          <a:p>
            <a:pPr lvl="1"/>
            <a:r>
              <a:rPr lang="en-US" sz="2000" dirty="0" smtClean="0">
                <a:solidFill>
                  <a:srgbClr val="7030A0"/>
                </a:solidFill>
              </a:rPr>
              <a:t>the need for approval of the final plan by the land manager or funding agency.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4800600"/>
          </a:xfrm>
        </p:spPr>
        <p:txBody>
          <a:bodyPr>
            <a:noAutofit/>
          </a:bodyPr>
          <a:lstStyle/>
          <a:p>
            <a:pPr marL="463550" indent="-463550">
              <a:buNone/>
            </a:pPr>
            <a:r>
              <a:rPr lang="en-US" sz="2000" dirty="0" smtClean="0">
                <a:solidFill>
                  <a:srgbClr val="7030A0"/>
                </a:solidFill>
              </a:rPr>
              <a:t>iv. </a:t>
            </a:r>
            <a:r>
              <a:rPr lang="en-US" sz="2000" b="1" dirty="0" smtClean="0">
                <a:solidFill>
                  <a:srgbClr val="7030A0"/>
                </a:solidFill>
              </a:rPr>
              <a:t>Budgets and funding</a:t>
            </a:r>
          </a:p>
          <a:p>
            <a:r>
              <a:rPr lang="en-US" sz="2000" dirty="0" smtClean="0">
                <a:solidFill>
                  <a:srgbClr val="7030A0"/>
                </a:solidFill>
              </a:rPr>
              <a:t>The amount of funds required to develop the plan depends on factors such as:</a:t>
            </a:r>
          </a:p>
          <a:p>
            <a:pPr marL="627063" lvl="1" indent="-231775"/>
            <a:r>
              <a:rPr lang="en-US" sz="2000" dirty="0" smtClean="0">
                <a:solidFill>
                  <a:srgbClr val="7030A0"/>
                </a:solidFill>
              </a:rPr>
              <a:t>the need of a consultant </a:t>
            </a:r>
          </a:p>
          <a:p>
            <a:pPr marL="627063" lvl="1" indent="-231775"/>
            <a:r>
              <a:rPr lang="en-US" sz="2000" dirty="0" smtClean="0">
                <a:solidFill>
                  <a:srgbClr val="7030A0"/>
                </a:solidFill>
              </a:rPr>
              <a:t>available volunteer support</a:t>
            </a:r>
          </a:p>
          <a:p>
            <a:pPr marL="627063" lvl="1" indent="-231775"/>
            <a:r>
              <a:rPr lang="en-US" sz="2000" dirty="0" smtClean="0">
                <a:solidFill>
                  <a:srgbClr val="7030A0"/>
                </a:solidFill>
              </a:rPr>
              <a:t>the involvement of managers or other agencies</a:t>
            </a:r>
          </a:p>
          <a:p>
            <a:pPr marL="627063" lvl="1" indent="-231775"/>
            <a:r>
              <a:rPr lang="en-US" sz="2000" dirty="0" smtClean="0">
                <a:solidFill>
                  <a:srgbClr val="7030A0"/>
                </a:solidFill>
              </a:rPr>
              <a:t>the type of community consultation to be included</a:t>
            </a:r>
          </a:p>
          <a:p>
            <a:pPr marL="627063" lvl="1" indent="-231775"/>
            <a:r>
              <a:rPr lang="en-US" sz="2000" dirty="0" smtClean="0">
                <a:solidFill>
                  <a:srgbClr val="7030A0"/>
                </a:solidFill>
              </a:rPr>
              <a:t>data requirements, such as maps, plans, surveys, beach erosion data, wind and wave information. (</a:t>
            </a:r>
            <a:r>
              <a:rPr lang="en-US" sz="2000" i="1" dirty="0" smtClean="0">
                <a:solidFill>
                  <a:srgbClr val="7030A0"/>
                </a:solidFill>
              </a:rPr>
              <a:t>It may be possible to access much of this information at no cost. )</a:t>
            </a:r>
          </a:p>
          <a:p>
            <a:pPr marL="627063" lvl="1" indent="-231775"/>
            <a:r>
              <a:rPr lang="en-US" sz="2000" dirty="0" smtClean="0">
                <a:solidFill>
                  <a:srgbClr val="7030A0"/>
                </a:solidFill>
              </a:rPr>
              <a:t>remoteness of the study area and associated travel costs</a:t>
            </a:r>
          </a:p>
          <a:p>
            <a:pPr marL="627063" lvl="1" indent="-231775"/>
            <a:r>
              <a:rPr lang="en-US" sz="2000" dirty="0" smtClean="0">
                <a:solidFill>
                  <a:srgbClr val="7030A0"/>
                </a:solidFill>
              </a:rPr>
              <a:t>photography needs</a:t>
            </a:r>
          </a:p>
          <a:p>
            <a:pPr marL="627063" lvl="1" indent="-231775"/>
            <a:r>
              <a:rPr lang="en-US" sz="2000" dirty="0" smtClean="0">
                <a:solidFill>
                  <a:srgbClr val="7030A0"/>
                </a:solidFill>
              </a:rPr>
              <a:t>printing requirements, ex: draft and final reports, photographs, maps, and plans</a:t>
            </a:r>
          </a:p>
          <a:p>
            <a:pPr marL="627063" lvl="1" indent="-231775"/>
            <a:endParaRPr lang="en-US" sz="2000" dirty="0" smtClean="0">
              <a:solidFill>
                <a:srgbClr val="7030A0"/>
              </a:solidFill>
            </a:endParaRPr>
          </a:p>
          <a:p>
            <a:r>
              <a:rPr lang="en-US" sz="2000" dirty="0" smtClean="0">
                <a:solidFill>
                  <a:srgbClr val="7030A0"/>
                </a:solidFill>
              </a:rPr>
              <a:t>A full project budget  taking into account needs to be prepared</a:t>
            </a:r>
          </a:p>
          <a:p>
            <a:pPr>
              <a:buNone/>
            </a:pPr>
            <a:endParaRPr lang="en-US" sz="2000" dirty="0" smtClean="0">
              <a:solidFill>
                <a:srgbClr val="7030A0"/>
              </a:solidFill>
            </a:endParaRPr>
          </a:p>
          <a:p>
            <a:r>
              <a:rPr lang="en-US" sz="2000" dirty="0" smtClean="0">
                <a:solidFill>
                  <a:srgbClr val="7030A0"/>
                </a:solidFill>
              </a:rPr>
              <a:t>Funding support  may be available both for the development of plans and for materials and costs associated with implementation.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lum bright="70000" contrast="-70000"/>
          </a:blip>
          <a:srcRect/>
          <a:stretch>
            <a:fillRect/>
          </a:stretch>
        </p:blipFill>
        <p:spPr bwMode="auto">
          <a:xfrm>
            <a:off x="2362200" y="1676400"/>
            <a:ext cx="4519612" cy="4419600"/>
          </a:xfrm>
          <a:prstGeom prst="rect">
            <a:avLst/>
          </a:prstGeom>
          <a:noFill/>
          <a:ln w="9525">
            <a:noFill/>
            <a:miter lim="800000"/>
            <a:headEnd/>
            <a:tailEnd/>
          </a:ln>
        </p:spPr>
      </p:pic>
      <p:sp>
        <p:nvSpPr>
          <p:cNvPr id="3" name="Content Placeholder 2"/>
          <p:cNvSpPr>
            <a:spLocks noGrp="1"/>
          </p:cNvSpPr>
          <p:nvPr>
            <p:ph idx="1"/>
          </p:nvPr>
        </p:nvSpPr>
        <p:spPr>
          <a:xfrm>
            <a:off x="990600" y="1066800"/>
            <a:ext cx="8153400" cy="4800600"/>
          </a:xfrm>
        </p:spPr>
        <p:txBody>
          <a:bodyPr>
            <a:noAutofit/>
          </a:bodyPr>
          <a:lstStyle/>
          <a:p>
            <a:r>
              <a:rPr lang="en-US" sz="2000" dirty="0" smtClean="0">
                <a:solidFill>
                  <a:srgbClr val="7030A0"/>
                </a:solidFill>
              </a:rPr>
              <a:t>Every plan will be unique in its layout and will vary with location, scale and issues.</a:t>
            </a:r>
          </a:p>
          <a:p>
            <a:endParaRPr lang="en-US" sz="2000" dirty="0" smtClean="0">
              <a:solidFill>
                <a:srgbClr val="7030A0"/>
              </a:solidFill>
            </a:endParaRPr>
          </a:p>
          <a:p>
            <a:r>
              <a:rPr lang="en-US" sz="2000" dirty="0" smtClean="0">
                <a:solidFill>
                  <a:srgbClr val="7030A0"/>
                </a:solidFill>
              </a:rPr>
              <a:t>The following components may be taken into consideration when writing  plan: </a:t>
            </a:r>
          </a:p>
          <a:p>
            <a:pPr marL="813816" lvl="1" indent="-457200" algn="just">
              <a:buFont typeface="+mj-lt"/>
              <a:buAutoNum type="arabicPeriod"/>
            </a:pPr>
            <a:r>
              <a:rPr lang="en-US" sz="2000" b="1" dirty="0" smtClean="0">
                <a:solidFill>
                  <a:srgbClr val="7030A0"/>
                </a:solidFill>
              </a:rPr>
              <a:t>Introduction: </a:t>
            </a:r>
            <a:r>
              <a:rPr lang="en-US" sz="2000" dirty="0" smtClean="0">
                <a:solidFill>
                  <a:srgbClr val="7030A0"/>
                </a:solidFill>
              </a:rPr>
              <a:t>Background to the study area, the need for the plan and its context within the region, including the existing planning framework. The study area can be divided into smaller management sectors to allow greater detail in the analysis of issues and development of management proposals.</a:t>
            </a:r>
          </a:p>
          <a:p>
            <a:pPr marL="813816" lvl="1" indent="-457200" algn="just">
              <a:buFont typeface="+mj-lt"/>
              <a:buAutoNum type="arabicPeriod"/>
            </a:pPr>
            <a:endParaRPr lang="en-US" sz="2000" dirty="0" smtClean="0">
              <a:solidFill>
                <a:srgbClr val="7030A0"/>
              </a:solidFill>
            </a:endParaRPr>
          </a:p>
          <a:p>
            <a:pPr marL="813816" lvl="1" indent="-457200" algn="just">
              <a:buFont typeface="+mj-lt"/>
              <a:buAutoNum type="arabicPeriod"/>
            </a:pPr>
            <a:r>
              <a:rPr lang="en-US" sz="2000" b="1" dirty="0" smtClean="0">
                <a:solidFill>
                  <a:srgbClr val="7030A0"/>
                </a:solidFill>
              </a:rPr>
              <a:t>Description of existing natural, social and economic conditions: </a:t>
            </a:r>
            <a:r>
              <a:rPr lang="en-US" sz="2000" dirty="0" smtClean="0">
                <a:solidFill>
                  <a:srgbClr val="7030A0"/>
                </a:solidFill>
              </a:rPr>
              <a:t>Describes the nature and condition of the natural, social and economic environments relevant to management. This information is often accompanied by a series of maps, and enables the identification of issues, opportunities and constraints.</a:t>
            </a:r>
            <a:endParaRPr lang="en-US" sz="2000" dirty="0">
              <a:solidFill>
                <a:srgbClr val="7030A0"/>
              </a:solidFill>
            </a:endParaRPr>
          </a:p>
        </p:txBody>
      </p:sp>
      <p:sp>
        <p:nvSpPr>
          <p:cNvPr id="4" name="Title 1"/>
          <p:cNvSpPr>
            <a:spLocks noGrp="1"/>
          </p:cNvSpPr>
          <p:nvPr>
            <p:ph type="title"/>
          </p:nvPr>
        </p:nvSpPr>
        <p:spPr>
          <a:xfrm>
            <a:off x="990600" y="0"/>
            <a:ext cx="7498080" cy="1143000"/>
          </a:xfrm>
        </p:spPr>
        <p:txBody>
          <a:bodyPr>
            <a:normAutofit/>
          </a:bodyPr>
          <a:lstStyle/>
          <a:p>
            <a:r>
              <a:rPr lang="en-US" b="1" dirty="0" smtClean="0">
                <a:solidFill>
                  <a:schemeClr val="accent5">
                    <a:lumMod val="75000"/>
                  </a:schemeClr>
                </a:solidFill>
              </a:rPr>
              <a:t>Content of a Plan</a:t>
            </a:r>
            <a:endParaRPr lang="en-US" b="1" dirty="0">
              <a:solidFill>
                <a:schemeClr val="accent5">
                  <a:lumMod val="75000"/>
                </a:schemeClr>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990600" y="0"/>
            <a:ext cx="8153400" cy="4800600"/>
          </a:xfrm>
        </p:spPr>
        <p:txBody>
          <a:bodyPr>
            <a:noAutofit/>
          </a:bodyPr>
          <a:lstStyle/>
          <a:p>
            <a:pPr marL="539496" indent="-457200">
              <a:buFont typeface="+mj-lt"/>
              <a:buAutoNum type="arabicPeriod" startAt="3"/>
            </a:pPr>
            <a:r>
              <a:rPr lang="en-US" sz="2300" b="1" dirty="0" smtClean="0">
                <a:solidFill>
                  <a:srgbClr val="7030A0"/>
                </a:solidFill>
              </a:rPr>
              <a:t>Analysis of Issues: </a:t>
            </a:r>
            <a:r>
              <a:rPr lang="en-US" sz="2300" dirty="0" smtClean="0">
                <a:solidFill>
                  <a:srgbClr val="7030A0"/>
                </a:solidFill>
              </a:rPr>
              <a:t>Each management issue is explored individually, including an assessment of its urgency for management, the causes of the problems and opportunities and constraints.</a:t>
            </a:r>
          </a:p>
          <a:p>
            <a:pPr marL="539496" indent="-457200">
              <a:buFont typeface="+mj-lt"/>
              <a:buAutoNum type="arabicPeriod" startAt="3"/>
            </a:pPr>
            <a:endParaRPr lang="en-US" sz="2300" dirty="0" smtClean="0">
              <a:solidFill>
                <a:srgbClr val="7030A0"/>
              </a:solidFill>
            </a:endParaRPr>
          </a:p>
          <a:p>
            <a:pPr marL="539496" indent="-457200">
              <a:buFont typeface="+mj-lt"/>
              <a:buAutoNum type="arabicPeriod" startAt="3"/>
            </a:pPr>
            <a:r>
              <a:rPr lang="en-US" sz="2300" b="1" dirty="0" smtClean="0">
                <a:solidFill>
                  <a:srgbClr val="7030A0"/>
                </a:solidFill>
              </a:rPr>
              <a:t>Management Objectives: </a:t>
            </a:r>
            <a:r>
              <a:rPr lang="en-US" sz="2300" dirty="0" smtClean="0">
                <a:solidFill>
                  <a:srgbClr val="7030A0"/>
                </a:solidFill>
              </a:rPr>
              <a:t>Objectives frame the future management direction of the study area. They can be established for the whole study area or linked directly to particular issues.</a:t>
            </a:r>
          </a:p>
          <a:p>
            <a:pPr marL="539496" indent="-457200">
              <a:buFont typeface="+mj-lt"/>
              <a:buAutoNum type="arabicPeriod" startAt="3"/>
            </a:pPr>
            <a:endParaRPr lang="en-US" sz="2300" dirty="0" smtClean="0">
              <a:solidFill>
                <a:srgbClr val="7030A0"/>
              </a:solidFill>
            </a:endParaRPr>
          </a:p>
          <a:p>
            <a:pPr marL="539496" indent="-457200">
              <a:buFont typeface="+mj-lt"/>
              <a:buAutoNum type="arabicPeriod" startAt="3"/>
            </a:pPr>
            <a:r>
              <a:rPr lang="en-US" sz="2300" b="1" dirty="0" smtClean="0">
                <a:solidFill>
                  <a:srgbClr val="7030A0"/>
                </a:solidFill>
              </a:rPr>
              <a:t>Management Proposals: </a:t>
            </a:r>
            <a:r>
              <a:rPr lang="en-US" sz="2300" dirty="0" smtClean="0">
                <a:solidFill>
                  <a:srgbClr val="7030A0"/>
                </a:solidFill>
              </a:rPr>
              <a:t>Alternative approaches for management are explored, and preferred approaches recommended.</a:t>
            </a:r>
          </a:p>
          <a:p>
            <a:pPr marL="539496" indent="-457200">
              <a:buFont typeface="+mj-lt"/>
              <a:buAutoNum type="arabicPeriod" startAt="3"/>
            </a:pPr>
            <a:endParaRPr lang="en-US" sz="2300" dirty="0" smtClean="0">
              <a:solidFill>
                <a:srgbClr val="7030A0"/>
              </a:solidFill>
            </a:endParaRPr>
          </a:p>
          <a:p>
            <a:pPr marL="539496" indent="-457200">
              <a:buFont typeface="+mj-lt"/>
              <a:buAutoNum type="arabicPeriod" startAt="3"/>
            </a:pPr>
            <a:r>
              <a:rPr lang="en-US" sz="2300" b="1" dirty="0" smtClean="0">
                <a:solidFill>
                  <a:srgbClr val="7030A0"/>
                </a:solidFill>
              </a:rPr>
              <a:t>Implementation: </a:t>
            </a:r>
            <a:r>
              <a:rPr lang="en-US" sz="2300" dirty="0" smtClean="0">
                <a:solidFill>
                  <a:srgbClr val="7030A0"/>
                </a:solidFill>
              </a:rPr>
              <a:t>Outlines a strategy for implementation of management proposals. This can include the identification of responsibility, priorities, timeframes (including plan review), budget and sources of funds for implementation.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lum bright="70000" contrast="-70000"/>
          </a:blip>
          <a:srcRect/>
          <a:stretch>
            <a:fillRect/>
          </a:stretch>
        </p:blipFill>
        <p:spPr bwMode="auto">
          <a:xfrm>
            <a:off x="2362200" y="1676400"/>
            <a:ext cx="4519612" cy="4419600"/>
          </a:xfrm>
          <a:prstGeom prst="rect">
            <a:avLst/>
          </a:prstGeom>
          <a:noFill/>
          <a:ln w="9525">
            <a:noFill/>
            <a:miter lim="800000"/>
            <a:headEnd/>
            <a:tailEnd/>
          </a:ln>
        </p:spPr>
      </p:pic>
      <p:sp>
        <p:nvSpPr>
          <p:cNvPr id="3" name="Content Placeholder 2"/>
          <p:cNvSpPr>
            <a:spLocks noGrp="1"/>
          </p:cNvSpPr>
          <p:nvPr>
            <p:ph idx="1"/>
          </p:nvPr>
        </p:nvSpPr>
        <p:spPr>
          <a:xfrm>
            <a:off x="990600" y="1371600"/>
            <a:ext cx="8153400" cy="4800600"/>
          </a:xfrm>
        </p:spPr>
        <p:txBody>
          <a:bodyPr>
            <a:noAutofit/>
          </a:bodyPr>
          <a:lstStyle/>
          <a:p>
            <a:r>
              <a:rPr lang="en-US" sz="2400" dirty="0" smtClean="0">
                <a:solidFill>
                  <a:srgbClr val="7030A0"/>
                </a:solidFill>
              </a:rPr>
              <a:t>An existing awareness about management issues is often the catalyst for the preparation of a plan.</a:t>
            </a:r>
          </a:p>
          <a:p>
            <a:endParaRPr lang="en-US" sz="2400" dirty="0" smtClean="0">
              <a:solidFill>
                <a:srgbClr val="7030A0"/>
              </a:solidFill>
            </a:endParaRPr>
          </a:p>
          <a:p>
            <a:r>
              <a:rPr lang="en-US" sz="2400" dirty="0" smtClean="0">
                <a:solidFill>
                  <a:srgbClr val="7030A0"/>
                </a:solidFill>
              </a:rPr>
              <a:t>Understanding factors such as the physical characteristics and conditions of the area, land use, patterns of use, and management arrangements will help to identify the nature and causes of these and other issues impacting on the study area. </a:t>
            </a:r>
          </a:p>
          <a:p>
            <a:endParaRPr lang="en-US" sz="2400" dirty="0" smtClean="0">
              <a:solidFill>
                <a:srgbClr val="7030A0"/>
              </a:solidFill>
            </a:endParaRPr>
          </a:p>
          <a:p>
            <a:r>
              <a:rPr lang="en-US" sz="2400" dirty="0" smtClean="0">
                <a:solidFill>
                  <a:srgbClr val="7030A0"/>
                </a:solidFill>
              </a:rPr>
              <a:t>It will also assist in developing future management options.</a:t>
            </a:r>
          </a:p>
          <a:p>
            <a:endParaRPr lang="en-US" sz="2400" dirty="0" smtClean="0">
              <a:solidFill>
                <a:srgbClr val="7030A0"/>
              </a:solidFill>
            </a:endParaRPr>
          </a:p>
          <a:p>
            <a:r>
              <a:rPr lang="en-US" sz="2400" dirty="0" smtClean="0">
                <a:solidFill>
                  <a:srgbClr val="7030A0"/>
                </a:solidFill>
              </a:rPr>
              <a:t>The type of plan to be developed will dictate the level of information gathering and the community consultation required. </a:t>
            </a:r>
          </a:p>
          <a:p>
            <a:endParaRPr lang="en-US" sz="2000" dirty="0">
              <a:solidFill>
                <a:srgbClr val="7030A0"/>
              </a:solidFill>
            </a:endParaRPr>
          </a:p>
        </p:txBody>
      </p:sp>
      <p:sp>
        <p:nvSpPr>
          <p:cNvPr id="4" name="Title 1"/>
          <p:cNvSpPr>
            <a:spLocks noGrp="1"/>
          </p:cNvSpPr>
          <p:nvPr>
            <p:ph type="title"/>
          </p:nvPr>
        </p:nvSpPr>
        <p:spPr>
          <a:xfrm>
            <a:off x="990600" y="0"/>
            <a:ext cx="8153400" cy="1143000"/>
          </a:xfrm>
        </p:spPr>
        <p:txBody>
          <a:bodyPr>
            <a:normAutofit fontScale="90000"/>
          </a:bodyPr>
          <a:lstStyle/>
          <a:p>
            <a:r>
              <a:rPr lang="en-US" b="1" dirty="0" smtClean="0">
                <a:solidFill>
                  <a:schemeClr val="accent5">
                    <a:lumMod val="75000"/>
                  </a:schemeClr>
                </a:solidFill>
              </a:rPr>
              <a:t>Description of Existing Conditions</a:t>
            </a:r>
            <a:endParaRPr lang="en-US" b="1" dirty="0">
              <a:solidFill>
                <a:schemeClr val="accent5">
                  <a:lumMod val="75000"/>
                </a:schemeClr>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609600"/>
            <a:ext cx="8153400" cy="2667000"/>
          </a:xfrm>
        </p:spPr>
        <p:txBody>
          <a:bodyPr>
            <a:noAutofit/>
          </a:bodyPr>
          <a:lstStyle/>
          <a:p>
            <a:r>
              <a:rPr lang="en-US" sz="2400" dirty="0" smtClean="0">
                <a:solidFill>
                  <a:srgbClr val="7030A0"/>
                </a:solidFill>
              </a:rPr>
              <a:t>Field Visits</a:t>
            </a:r>
          </a:p>
          <a:p>
            <a:r>
              <a:rPr lang="en-US" sz="2400" dirty="0" smtClean="0">
                <a:solidFill>
                  <a:srgbClr val="7030A0"/>
                </a:solidFill>
              </a:rPr>
              <a:t>Consulting Stakeholders</a:t>
            </a:r>
          </a:p>
          <a:p>
            <a:r>
              <a:rPr lang="en-US" sz="2400" dirty="0" smtClean="0">
                <a:solidFill>
                  <a:srgbClr val="7030A0"/>
                </a:solidFill>
              </a:rPr>
              <a:t>Existing plans &amp; policies</a:t>
            </a:r>
          </a:p>
          <a:p>
            <a:r>
              <a:rPr lang="en-US" sz="2400" dirty="0" smtClean="0">
                <a:solidFill>
                  <a:srgbClr val="7030A0"/>
                </a:solidFill>
              </a:rPr>
              <a:t>Anecdotal Evidence</a:t>
            </a:r>
          </a:p>
          <a:p>
            <a:r>
              <a:rPr lang="en-US" sz="2400" dirty="0" smtClean="0">
                <a:solidFill>
                  <a:srgbClr val="7030A0"/>
                </a:solidFill>
              </a:rPr>
              <a:t>Aerial Photography/Satellite Image</a:t>
            </a:r>
          </a:p>
          <a:p>
            <a:r>
              <a:rPr lang="en-US" sz="2400" dirty="0" smtClean="0">
                <a:solidFill>
                  <a:srgbClr val="7030A0"/>
                </a:solidFill>
              </a:rPr>
              <a:t>User Surveys</a:t>
            </a:r>
          </a:p>
          <a:p>
            <a:endParaRPr lang="en-US" sz="2400" dirty="0" smtClean="0">
              <a:solidFill>
                <a:srgbClr val="7030A0"/>
              </a:solidFill>
            </a:endParaRPr>
          </a:p>
        </p:txBody>
      </p:sp>
      <p:sp>
        <p:nvSpPr>
          <p:cNvPr id="4" name="Title 1"/>
          <p:cNvSpPr>
            <a:spLocks noGrp="1"/>
          </p:cNvSpPr>
          <p:nvPr>
            <p:ph type="title"/>
          </p:nvPr>
        </p:nvSpPr>
        <p:spPr>
          <a:xfrm>
            <a:off x="990600" y="-152400"/>
            <a:ext cx="8153400" cy="838200"/>
          </a:xfrm>
        </p:spPr>
        <p:txBody>
          <a:bodyPr>
            <a:normAutofit/>
          </a:bodyPr>
          <a:lstStyle/>
          <a:p>
            <a:r>
              <a:rPr lang="en-US" sz="3600" b="1" dirty="0" smtClean="0">
                <a:solidFill>
                  <a:schemeClr val="accent5">
                    <a:lumMod val="75000"/>
                  </a:schemeClr>
                </a:solidFill>
              </a:rPr>
              <a:t>Information Collection Methods</a:t>
            </a:r>
            <a:endParaRPr lang="en-US" sz="3600" b="1" dirty="0">
              <a:solidFill>
                <a:schemeClr val="accent5">
                  <a:lumMod val="75000"/>
                </a:schemeClr>
              </a:solidFill>
            </a:endParaRPr>
          </a:p>
        </p:txBody>
      </p:sp>
      <p:sp>
        <p:nvSpPr>
          <p:cNvPr id="5" name="Title 1"/>
          <p:cNvSpPr txBox="1">
            <a:spLocks/>
          </p:cNvSpPr>
          <p:nvPr/>
        </p:nvSpPr>
        <p:spPr>
          <a:xfrm>
            <a:off x="1066800" y="3505200"/>
            <a:ext cx="8153400" cy="762000"/>
          </a:xfrm>
          <a:prstGeom prst="rect">
            <a:avLst/>
          </a:prstGeom>
        </p:spPr>
        <p:txBody>
          <a:bodyPr anchor="ctr">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smtClean="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rPr>
              <a:t>Types of</a:t>
            </a:r>
            <a:r>
              <a:rPr kumimoji="0" lang="en-US" sz="3600" b="1" i="0" u="none" strike="noStrike" kern="1200" cap="none" spc="0" normalizeH="0" noProof="0" dirty="0" smtClean="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rPr>
              <a:t> </a:t>
            </a:r>
            <a:r>
              <a:rPr kumimoji="0" lang="en-US" sz="3600" b="1" i="0" u="none" strike="noStrike" kern="1200" cap="none" spc="0" normalizeH="0" baseline="0" noProof="0" dirty="0" smtClean="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rPr>
              <a:t>Information</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600" b="1" i="0" u="none" strike="noStrike" kern="1200" cap="none" spc="0" normalizeH="0" baseline="0" noProof="0" dirty="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6" name="Content Placeholder 2"/>
          <p:cNvSpPr txBox="1">
            <a:spLocks/>
          </p:cNvSpPr>
          <p:nvPr/>
        </p:nvSpPr>
        <p:spPr>
          <a:xfrm>
            <a:off x="990600" y="3962400"/>
            <a:ext cx="8153400" cy="2667000"/>
          </a:xfrm>
          <a:prstGeom prst="rect">
            <a:avLst/>
          </a:prstGeom>
        </p:spPr>
        <p:txBody>
          <a:bodyPr>
            <a:no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n-US" sz="2400" dirty="0" smtClean="0">
                <a:solidFill>
                  <a:srgbClr val="7030A0"/>
                </a:solidFill>
              </a:rPr>
              <a:t>Natural Environment (Climate, Landforms and coastal processes, vegetation, fauna)</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n-US" sz="2400" dirty="0" smtClean="0">
                <a:solidFill>
                  <a:srgbClr val="7030A0"/>
                </a:solidFill>
              </a:rPr>
              <a:t>Built Environment</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n-US" sz="2400" dirty="0" smtClean="0">
                <a:solidFill>
                  <a:srgbClr val="7030A0"/>
                </a:solidFill>
              </a:rPr>
              <a:t>Heritage Aspects</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n-US" sz="2400" dirty="0" smtClean="0">
                <a:solidFill>
                  <a:srgbClr val="7030A0"/>
                </a:solidFill>
              </a:rPr>
              <a:t>Human Uses and Management (Uses, Management arrangements, Surrounding land uses, Commercial activities, community attitudes)</a:t>
            </a:r>
            <a:endParaRPr kumimoji="0" lang="en-US" sz="2400" b="0" i="0" u="none" strike="noStrike" kern="1200" cap="none" spc="0" normalizeH="0" baseline="0" noProof="0" dirty="0" smtClean="0">
              <a:ln>
                <a:noFill/>
              </a:ln>
              <a:solidFill>
                <a:srgbClr val="7030A0"/>
              </a:solidFill>
              <a:effectLst/>
              <a:uLnTx/>
              <a:uFillTx/>
              <a:latin typeface="+mn-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990600" y="76200"/>
            <a:ext cx="8153400" cy="1143000"/>
          </a:xfrm>
          <a:prstGeom prst="rect">
            <a:avLst/>
          </a:prstGeom>
        </p:spPr>
        <p:txBody>
          <a:bodyP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300" b="1" i="0" u="none" strike="noStrike" kern="1200" cap="none" spc="0" normalizeH="0" baseline="0" noProof="0" dirty="0" smtClean="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rPr>
              <a:t>PLANNING FOR COASTAL MANAGEMENT</a:t>
            </a:r>
            <a:endParaRPr kumimoji="0" lang="en-US" sz="4300" b="1"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pic>
        <p:nvPicPr>
          <p:cNvPr id="6" name="Picture 3"/>
          <p:cNvPicPr>
            <a:picLocks noChangeAspect="1" noChangeArrowheads="1"/>
          </p:cNvPicPr>
          <p:nvPr/>
        </p:nvPicPr>
        <p:blipFill>
          <a:blip r:embed="rId2" cstate="print"/>
          <a:srcRect/>
          <a:stretch>
            <a:fillRect/>
          </a:stretch>
        </p:blipFill>
        <p:spPr bwMode="auto">
          <a:xfrm>
            <a:off x="3276600" y="3238500"/>
            <a:ext cx="2940844" cy="3619500"/>
          </a:xfrm>
          <a:prstGeom prst="rect">
            <a:avLst/>
          </a:prstGeom>
          <a:noFill/>
          <a:ln w="38100">
            <a:solidFill>
              <a:schemeClr val="accent1">
                <a:lumMod val="75000"/>
              </a:schemeClr>
            </a:solid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838200"/>
            <a:ext cx="8153400" cy="4800600"/>
          </a:xfrm>
        </p:spPr>
        <p:txBody>
          <a:bodyPr>
            <a:noAutofit/>
          </a:bodyPr>
          <a:lstStyle/>
          <a:p>
            <a:r>
              <a:rPr lang="en-US" sz="2200" dirty="0" smtClean="0">
                <a:solidFill>
                  <a:srgbClr val="7030A0"/>
                </a:solidFill>
              </a:rPr>
              <a:t>Professionals with multiple task</a:t>
            </a:r>
          </a:p>
          <a:p>
            <a:endParaRPr lang="en-US" sz="2200" dirty="0" smtClean="0">
              <a:solidFill>
                <a:srgbClr val="7030A0"/>
              </a:solidFill>
            </a:endParaRPr>
          </a:p>
          <a:p>
            <a:r>
              <a:rPr lang="en-US" sz="2200" dirty="0" smtClean="0">
                <a:solidFill>
                  <a:srgbClr val="7030A0"/>
                </a:solidFill>
              </a:rPr>
              <a:t>professionals difficult to characterize</a:t>
            </a:r>
          </a:p>
          <a:p>
            <a:endParaRPr lang="en-US" sz="2200" dirty="0" smtClean="0">
              <a:solidFill>
                <a:srgbClr val="7030A0"/>
              </a:solidFill>
            </a:endParaRPr>
          </a:p>
          <a:p>
            <a:r>
              <a:rPr lang="en-US" sz="2200" dirty="0" smtClean="0">
                <a:solidFill>
                  <a:srgbClr val="7030A0"/>
                </a:solidFill>
              </a:rPr>
              <a:t>Not  recognized as members of what may be evolving into an expression of a new profession </a:t>
            </a:r>
          </a:p>
          <a:p>
            <a:endParaRPr lang="en-US" sz="2200" dirty="0" smtClean="0">
              <a:solidFill>
                <a:srgbClr val="7030A0"/>
              </a:solidFill>
            </a:endParaRPr>
          </a:p>
          <a:p>
            <a:r>
              <a:rPr lang="en-US" sz="2200" dirty="0" smtClean="0">
                <a:solidFill>
                  <a:srgbClr val="7030A0"/>
                </a:solidFill>
              </a:rPr>
              <a:t>Discipline and the practice of ICZM has evolved from the experience of specialists in complementary fields, ex: marine biology, environmental resource management, urban planning and/or other scientific disciplines.</a:t>
            </a:r>
          </a:p>
          <a:p>
            <a:endParaRPr lang="en-US" sz="2200" dirty="0" smtClean="0">
              <a:solidFill>
                <a:srgbClr val="7030A0"/>
              </a:solidFill>
            </a:endParaRPr>
          </a:p>
          <a:p>
            <a:r>
              <a:rPr lang="en-US" sz="2200" dirty="0" smtClean="0">
                <a:solidFill>
                  <a:srgbClr val="7030A0"/>
                </a:solidFill>
              </a:rPr>
              <a:t>Difficult to find an individual that possess all technical knowledge and management skills required to attend the multiple tasks and to manage a team of specialists that support an ICZM effort</a:t>
            </a:r>
          </a:p>
        </p:txBody>
      </p:sp>
      <p:sp>
        <p:nvSpPr>
          <p:cNvPr id="4" name="Title 1"/>
          <p:cNvSpPr>
            <a:spLocks noGrp="1"/>
          </p:cNvSpPr>
          <p:nvPr>
            <p:ph type="title"/>
          </p:nvPr>
        </p:nvSpPr>
        <p:spPr>
          <a:xfrm>
            <a:off x="990600" y="-228600"/>
            <a:ext cx="8153400" cy="1143000"/>
          </a:xfrm>
        </p:spPr>
        <p:txBody>
          <a:bodyPr>
            <a:normAutofit/>
          </a:bodyPr>
          <a:lstStyle/>
          <a:p>
            <a:r>
              <a:rPr lang="en-US" b="1" dirty="0" smtClean="0">
                <a:solidFill>
                  <a:schemeClr val="accent5">
                    <a:lumMod val="75000"/>
                  </a:schemeClr>
                </a:solidFill>
              </a:rPr>
              <a:t>ICZM Manager</a:t>
            </a:r>
            <a:endParaRPr lang="en-US" b="1" dirty="0">
              <a:solidFill>
                <a:schemeClr val="accent5">
                  <a:lumMod val="75000"/>
                </a:schemeClr>
              </a:solidFill>
            </a:endParaRPr>
          </a:p>
        </p:txBody>
      </p:sp>
      <p:pic>
        <p:nvPicPr>
          <p:cNvPr id="5" name="Picture 3"/>
          <p:cNvPicPr>
            <a:picLocks noChangeAspect="1" noChangeArrowheads="1"/>
          </p:cNvPicPr>
          <p:nvPr/>
        </p:nvPicPr>
        <p:blipFill>
          <a:blip r:embed="rId2" cstate="print"/>
          <a:srcRect/>
          <a:stretch>
            <a:fillRect/>
          </a:stretch>
        </p:blipFill>
        <p:spPr bwMode="auto">
          <a:xfrm>
            <a:off x="7391400" y="0"/>
            <a:ext cx="1752600" cy="19050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990600" y="838200"/>
            <a:ext cx="8153400" cy="2133600"/>
          </a:xfrm>
        </p:spPr>
        <p:txBody>
          <a:bodyPr>
            <a:noAutofit/>
          </a:bodyPr>
          <a:lstStyle/>
          <a:p>
            <a:r>
              <a:rPr lang="en-US" sz="2200" dirty="0" smtClean="0">
                <a:solidFill>
                  <a:srgbClr val="7030A0"/>
                </a:solidFill>
              </a:rPr>
              <a:t>Coastal zone planner</a:t>
            </a:r>
          </a:p>
          <a:p>
            <a:r>
              <a:rPr lang="en-US" sz="2200" dirty="0" smtClean="0">
                <a:solidFill>
                  <a:srgbClr val="7030A0"/>
                </a:solidFill>
              </a:rPr>
              <a:t>Resource economists</a:t>
            </a:r>
          </a:p>
          <a:p>
            <a:r>
              <a:rPr lang="en-US" sz="2200" dirty="0" smtClean="0">
                <a:solidFill>
                  <a:srgbClr val="7030A0"/>
                </a:solidFill>
              </a:rPr>
              <a:t>Ecologists</a:t>
            </a:r>
          </a:p>
          <a:p>
            <a:r>
              <a:rPr lang="en-US" sz="2200" dirty="0" smtClean="0">
                <a:solidFill>
                  <a:srgbClr val="7030A0"/>
                </a:solidFill>
              </a:rPr>
              <a:t>Sociologists</a:t>
            </a:r>
          </a:p>
          <a:p>
            <a:r>
              <a:rPr lang="en-US" sz="2200" dirty="0" smtClean="0">
                <a:solidFill>
                  <a:srgbClr val="7030A0"/>
                </a:solidFill>
              </a:rPr>
              <a:t>Enforcement agencies</a:t>
            </a:r>
          </a:p>
        </p:txBody>
      </p:sp>
      <p:sp>
        <p:nvSpPr>
          <p:cNvPr id="5" name="Title 1"/>
          <p:cNvSpPr>
            <a:spLocks noGrp="1"/>
          </p:cNvSpPr>
          <p:nvPr>
            <p:ph type="title"/>
          </p:nvPr>
        </p:nvSpPr>
        <p:spPr>
          <a:xfrm>
            <a:off x="990600" y="-228600"/>
            <a:ext cx="8153400" cy="1143000"/>
          </a:xfrm>
        </p:spPr>
        <p:txBody>
          <a:bodyPr>
            <a:noAutofit/>
          </a:bodyPr>
          <a:lstStyle/>
          <a:p>
            <a:r>
              <a:rPr lang="en-US" sz="2800" b="1" dirty="0" smtClean="0">
                <a:solidFill>
                  <a:schemeClr val="accent5">
                    <a:lumMod val="75000"/>
                  </a:schemeClr>
                </a:solidFill>
              </a:rPr>
              <a:t>Minimum Core expertise in ICZM Planning</a:t>
            </a:r>
            <a:endParaRPr lang="en-US" sz="2800" b="1" dirty="0">
              <a:solidFill>
                <a:schemeClr val="accent5">
                  <a:lumMod val="75000"/>
                </a:schemeClr>
              </a:solidFill>
            </a:endParaRPr>
          </a:p>
        </p:txBody>
      </p:sp>
      <p:sp>
        <p:nvSpPr>
          <p:cNvPr id="7" name="Title 1"/>
          <p:cNvSpPr txBox="1">
            <a:spLocks/>
          </p:cNvSpPr>
          <p:nvPr/>
        </p:nvSpPr>
        <p:spPr>
          <a:xfrm>
            <a:off x="990600" y="2971800"/>
            <a:ext cx="8153400" cy="1143000"/>
          </a:xfrm>
          <a:prstGeom prst="rect">
            <a:avLst/>
          </a:prstGeom>
        </p:spPr>
        <p:txBody>
          <a:bodyPr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rPr>
              <a:t>Supporting</a:t>
            </a:r>
            <a:r>
              <a:rPr kumimoji="0" lang="en-US" sz="2800" b="1" i="0" u="none" strike="noStrike" kern="1200" cap="none" spc="0" normalizeH="0" noProof="0" dirty="0" smtClean="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rPr>
              <a:t> Expertise in ICZM Planni</a:t>
            </a:r>
            <a:r>
              <a:rPr kumimoji="0" lang="en-US" sz="2800" b="1" i="0" u="none" strike="noStrike" kern="1200" cap="none" spc="0" normalizeH="0" baseline="0" noProof="0" dirty="0" smtClean="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rPr>
              <a:t>ng</a:t>
            </a:r>
            <a:endParaRPr kumimoji="0" lang="en-US" sz="2800" b="1" i="0" u="none" strike="noStrike" kern="1200" cap="none" spc="0" normalizeH="0" baseline="0" noProof="0" dirty="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8" name="Content Placeholder 2"/>
          <p:cNvSpPr txBox="1">
            <a:spLocks/>
          </p:cNvSpPr>
          <p:nvPr/>
        </p:nvSpPr>
        <p:spPr>
          <a:xfrm>
            <a:off x="990600" y="4038600"/>
            <a:ext cx="8153400" cy="2133600"/>
          </a:xfrm>
          <a:prstGeom prst="rect">
            <a:avLst/>
          </a:prstGeom>
        </p:spPr>
        <p:txBody>
          <a:bodyPr>
            <a:no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US" sz="2200" b="0" i="0" u="none" strike="noStrike" kern="1200" cap="none" spc="0" normalizeH="0" baseline="0" noProof="0" dirty="0" smtClean="0">
                <a:ln>
                  <a:noFill/>
                </a:ln>
                <a:solidFill>
                  <a:srgbClr val="7030A0"/>
                </a:solidFill>
                <a:effectLst/>
                <a:uLnTx/>
                <a:uFillTx/>
                <a:latin typeface="+mn-lt"/>
                <a:ea typeface="+mn-ea"/>
                <a:cs typeface="+mn-cs"/>
              </a:rPr>
              <a:t>Tourism specialists</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n-US" sz="2200" dirty="0" smtClean="0">
                <a:solidFill>
                  <a:srgbClr val="7030A0"/>
                </a:solidFill>
              </a:rPr>
              <a:t>Pollution expert</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US" sz="2200" b="0" i="0" u="none" strike="noStrike" kern="1200" cap="none" spc="0" normalizeH="0" baseline="0" noProof="0" dirty="0" smtClean="0">
                <a:ln>
                  <a:noFill/>
                </a:ln>
                <a:solidFill>
                  <a:srgbClr val="7030A0"/>
                </a:solidFill>
                <a:effectLst/>
                <a:uLnTx/>
                <a:uFillTx/>
                <a:latin typeface="+mn-lt"/>
                <a:ea typeface="+mn-ea"/>
                <a:cs typeface="+mn-cs"/>
              </a:rPr>
              <a:t>Fishery</a:t>
            </a:r>
            <a:r>
              <a:rPr kumimoji="0" lang="en-US" sz="2200" b="0" i="0" u="none" strike="noStrike" kern="1200" cap="none" spc="0" normalizeH="0" noProof="0" dirty="0" smtClean="0">
                <a:ln>
                  <a:noFill/>
                </a:ln>
                <a:solidFill>
                  <a:srgbClr val="7030A0"/>
                </a:solidFill>
                <a:effectLst/>
                <a:uLnTx/>
                <a:uFillTx/>
                <a:latin typeface="+mn-lt"/>
                <a:ea typeface="+mn-ea"/>
                <a:cs typeface="+mn-cs"/>
              </a:rPr>
              <a:t> expert</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n-US" sz="2200" baseline="0" dirty="0" smtClean="0">
                <a:solidFill>
                  <a:srgbClr val="7030A0"/>
                </a:solidFill>
              </a:rPr>
              <a:t>Aquaculture expert</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US" sz="2200" b="0" i="0" u="none" strike="noStrike" kern="1200" cap="none" spc="0" normalizeH="0" noProof="0" dirty="0" smtClean="0">
                <a:ln>
                  <a:noFill/>
                </a:ln>
                <a:solidFill>
                  <a:srgbClr val="7030A0"/>
                </a:solidFill>
                <a:effectLst/>
                <a:uLnTx/>
                <a:uFillTx/>
                <a:latin typeface="+mn-lt"/>
                <a:ea typeface="+mn-ea"/>
                <a:cs typeface="+mn-cs"/>
              </a:rPr>
              <a:t>Forestry expert</a:t>
            </a:r>
            <a:endParaRPr kumimoji="0" lang="en-US" sz="2200" b="0" i="0" u="none" strike="noStrike" kern="1200" cap="none" spc="0" normalizeH="0" baseline="0" noProof="0" dirty="0" smtClean="0">
              <a:ln>
                <a:noFill/>
              </a:ln>
              <a:solidFill>
                <a:srgbClr val="7030A0"/>
              </a:solidFill>
              <a:effectLst/>
              <a:uLnTx/>
              <a:uFillTx/>
              <a:latin typeface="+mn-lt"/>
              <a:ea typeface="+mn-ea"/>
              <a:cs typeface="+mn-c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5562600" cy="4800600"/>
          </a:xfrm>
        </p:spPr>
        <p:txBody>
          <a:bodyPr>
            <a:noAutofit/>
          </a:bodyPr>
          <a:lstStyle/>
          <a:p>
            <a:r>
              <a:rPr lang="en-US" sz="2300" dirty="0" smtClean="0">
                <a:solidFill>
                  <a:srgbClr val="7030A0"/>
                </a:solidFill>
              </a:rPr>
              <a:t>According to Olsen (1995) the knowledge and skills of an ideal coastal manager can be grouped into 3 categories:</a:t>
            </a:r>
          </a:p>
          <a:p>
            <a:pPr marL="973836" lvl="1" indent="-571500">
              <a:buFont typeface="+mj-lt"/>
              <a:buAutoNum type="romanLcPeriod"/>
            </a:pPr>
            <a:r>
              <a:rPr lang="en-US" sz="2300" dirty="0" smtClean="0">
                <a:solidFill>
                  <a:srgbClr val="7030A0"/>
                </a:solidFill>
              </a:rPr>
              <a:t>skills in strategic analysis and the policy process</a:t>
            </a:r>
          </a:p>
          <a:p>
            <a:pPr marL="973836" lvl="1" indent="-571500">
              <a:buFont typeface="+mj-lt"/>
              <a:buAutoNum type="romanLcPeriod"/>
            </a:pPr>
            <a:r>
              <a:rPr lang="en-US" sz="2300" dirty="0" smtClean="0">
                <a:solidFill>
                  <a:srgbClr val="7030A0"/>
                </a:solidFill>
              </a:rPr>
              <a:t>knowledge of how ecosystems function</a:t>
            </a:r>
          </a:p>
          <a:p>
            <a:pPr marL="973836" lvl="1" indent="-571500">
              <a:buFont typeface="+mj-lt"/>
              <a:buAutoNum type="romanLcPeriod"/>
            </a:pPr>
            <a:r>
              <a:rPr lang="en-US" sz="2300" dirty="0" smtClean="0">
                <a:solidFill>
                  <a:srgbClr val="7030A0"/>
                </a:solidFill>
              </a:rPr>
              <a:t>cultural literacy</a:t>
            </a:r>
          </a:p>
          <a:p>
            <a:pPr marL="973836" lvl="1" indent="-571500">
              <a:buFont typeface="+mj-lt"/>
              <a:buAutoNum type="romanLcPeriod"/>
            </a:pPr>
            <a:endParaRPr lang="en-US" sz="2300" dirty="0" smtClean="0">
              <a:solidFill>
                <a:srgbClr val="7030A0"/>
              </a:solidFill>
            </a:endParaRPr>
          </a:p>
          <a:p>
            <a:r>
              <a:rPr lang="en-US" sz="2300" dirty="0" smtClean="0">
                <a:solidFill>
                  <a:srgbClr val="7030A0"/>
                </a:solidFill>
              </a:rPr>
              <a:t>The ICZM policy cycle helps in examining the required knowledge, skills and attitudes needed in an ICZM manager.</a:t>
            </a:r>
          </a:p>
          <a:p>
            <a:endParaRPr lang="en-US" sz="2300" dirty="0" smtClean="0">
              <a:solidFill>
                <a:srgbClr val="7030A0"/>
              </a:solidFill>
            </a:endParaRPr>
          </a:p>
          <a:p>
            <a:r>
              <a:rPr lang="en-US" sz="2300" dirty="0" smtClean="0">
                <a:solidFill>
                  <a:srgbClr val="7030A0"/>
                </a:solidFill>
              </a:rPr>
              <a:t>ICZM policy life cycle provides an understanding of the job requirements: what and how it should be done to perform effectively. </a:t>
            </a:r>
          </a:p>
          <a:p>
            <a:pPr marL="973836" lvl="1" indent="-571500">
              <a:buNone/>
            </a:pPr>
            <a:endParaRPr lang="en-US" sz="2300" dirty="0" smtClean="0">
              <a:solidFill>
                <a:srgbClr val="7030A0"/>
              </a:solidFill>
            </a:endParaRPr>
          </a:p>
        </p:txBody>
      </p:sp>
      <p:pic>
        <p:nvPicPr>
          <p:cNvPr id="1026" name="Picture 2"/>
          <p:cNvPicPr>
            <a:picLocks noChangeAspect="1" noChangeArrowheads="1"/>
          </p:cNvPicPr>
          <p:nvPr/>
        </p:nvPicPr>
        <p:blipFill>
          <a:blip r:embed="rId2" cstate="print"/>
          <a:srcRect/>
          <a:stretch>
            <a:fillRect/>
          </a:stretch>
        </p:blipFill>
        <p:spPr bwMode="auto">
          <a:xfrm>
            <a:off x="6553200" y="990600"/>
            <a:ext cx="2590800" cy="49530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90600" y="0"/>
            <a:ext cx="8153400" cy="1143000"/>
          </a:xfrm>
        </p:spPr>
        <p:txBody>
          <a:bodyPr>
            <a:normAutofit/>
          </a:bodyPr>
          <a:lstStyle/>
          <a:p>
            <a:r>
              <a:rPr lang="en-US" b="1" dirty="0" smtClean="0">
                <a:solidFill>
                  <a:schemeClr val="accent5">
                    <a:lumMod val="75000"/>
                  </a:schemeClr>
                </a:solidFill>
              </a:rPr>
              <a:t>ICZM Policy Life Cycle </a:t>
            </a:r>
            <a:endParaRPr lang="en-US" b="1" dirty="0">
              <a:solidFill>
                <a:schemeClr val="accent5">
                  <a:lumMod val="75000"/>
                </a:schemeClr>
              </a:solidFill>
            </a:endParaRPr>
          </a:p>
        </p:txBody>
      </p:sp>
      <p:pic>
        <p:nvPicPr>
          <p:cNvPr id="3074" name="Picture 2"/>
          <p:cNvPicPr>
            <a:picLocks noChangeAspect="1" noChangeArrowheads="1"/>
          </p:cNvPicPr>
          <p:nvPr/>
        </p:nvPicPr>
        <p:blipFill>
          <a:blip r:embed="rId2" cstate="print"/>
          <a:srcRect l="17757" t="4908" r="15888" b="11665"/>
          <a:stretch>
            <a:fillRect/>
          </a:stretch>
        </p:blipFill>
        <p:spPr bwMode="auto">
          <a:xfrm>
            <a:off x="1066800" y="1066800"/>
            <a:ext cx="8077200" cy="5486400"/>
          </a:xfrm>
          <a:prstGeom prst="rect">
            <a:avLst/>
          </a:prstGeom>
          <a:noFill/>
          <a:ln w="9525">
            <a:noFill/>
            <a:miter lim="800000"/>
            <a:headEnd/>
            <a:tailEnd/>
          </a:ln>
        </p:spPr>
      </p:pic>
      <p:sp>
        <p:nvSpPr>
          <p:cNvPr id="7" name="TextBox 6"/>
          <p:cNvSpPr txBox="1"/>
          <p:nvPr/>
        </p:nvSpPr>
        <p:spPr>
          <a:xfrm>
            <a:off x="6172200" y="6488668"/>
            <a:ext cx="2971800" cy="369332"/>
          </a:xfrm>
          <a:prstGeom prst="rect">
            <a:avLst/>
          </a:prstGeom>
          <a:noFill/>
        </p:spPr>
        <p:txBody>
          <a:bodyPr wrap="square" rtlCol="0">
            <a:spAutoFit/>
          </a:bodyPr>
          <a:lstStyle/>
          <a:p>
            <a:pPr algn="r"/>
            <a:r>
              <a:rPr lang="en-US" dirty="0" smtClean="0">
                <a:solidFill>
                  <a:srgbClr val="7030A0"/>
                </a:solidFill>
              </a:rPr>
              <a:t>Adapted from </a:t>
            </a:r>
            <a:r>
              <a:rPr lang="en-US" dirty="0" err="1" smtClean="0">
                <a:solidFill>
                  <a:srgbClr val="7030A0"/>
                </a:solidFill>
              </a:rPr>
              <a:t>Gesamp</a:t>
            </a:r>
            <a:r>
              <a:rPr lang="en-US" dirty="0" smtClean="0">
                <a:solidFill>
                  <a:srgbClr val="7030A0"/>
                </a:solidFill>
              </a:rPr>
              <a:t>. 1996</a:t>
            </a:r>
            <a:endParaRPr lang="en-US" dirty="0">
              <a:solidFill>
                <a:srgbClr val="7030A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srcRect t="4533" r="36639" b="70862"/>
          <a:stretch>
            <a:fillRect/>
          </a:stretch>
        </p:blipFill>
        <p:spPr bwMode="auto">
          <a:xfrm>
            <a:off x="990600" y="762000"/>
            <a:ext cx="8153400" cy="6096000"/>
          </a:xfrm>
          <a:prstGeom prst="rect">
            <a:avLst/>
          </a:prstGeom>
          <a:noFill/>
          <a:ln w="9525">
            <a:noFill/>
            <a:miter lim="800000"/>
            <a:headEnd/>
            <a:tailEnd/>
          </a:ln>
        </p:spPr>
      </p:pic>
      <p:cxnSp>
        <p:nvCxnSpPr>
          <p:cNvPr id="8" name="Straight Arrow Connector 7"/>
          <p:cNvCxnSpPr/>
          <p:nvPr/>
        </p:nvCxnSpPr>
        <p:spPr>
          <a:xfrm>
            <a:off x="1524000" y="533400"/>
            <a:ext cx="6400800" cy="1588"/>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4800600"/>
          </a:xfrm>
        </p:spPr>
        <p:txBody>
          <a:bodyPr>
            <a:noAutofit/>
          </a:bodyPr>
          <a:lstStyle/>
          <a:p>
            <a:pPr>
              <a:buNone/>
            </a:pPr>
            <a:r>
              <a:rPr lang="en-GB" sz="2000" b="1" u="sng" dirty="0" smtClean="0">
                <a:solidFill>
                  <a:srgbClr val="7030A0"/>
                </a:solidFill>
              </a:rPr>
              <a:t>STEP 1: ISSUE IDENTIFICATION &amp; ASSESSMENT </a:t>
            </a:r>
          </a:p>
          <a:p>
            <a:r>
              <a:rPr lang="en-GB" sz="2000" dirty="0" smtClean="0"/>
              <a:t>Problems and opportunities are analysed</a:t>
            </a:r>
          </a:p>
          <a:p>
            <a:endParaRPr lang="en-GB" sz="2000" dirty="0" smtClean="0"/>
          </a:p>
          <a:p>
            <a:pPr>
              <a:buNone/>
            </a:pPr>
            <a:r>
              <a:rPr lang="en-GB" sz="2000" b="1" u="sng" dirty="0" smtClean="0">
                <a:solidFill>
                  <a:srgbClr val="7030A0"/>
                </a:solidFill>
              </a:rPr>
              <a:t>STEP 2: PROGRAM PREPARATION</a:t>
            </a:r>
          </a:p>
          <a:p>
            <a:r>
              <a:rPr lang="en-GB" sz="2000" dirty="0" smtClean="0"/>
              <a:t>Formulation of a course of action</a:t>
            </a:r>
          </a:p>
          <a:p>
            <a:pPr>
              <a:buNone/>
            </a:pPr>
            <a:endParaRPr lang="en-GB" sz="2000" dirty="0" smtClean="0"/>
          </a:p>
          <a:p>
            <a:pPr>
              <a:buNone/>
            </a:pPr>
            <a:r>
              <a:rPr lang="en-GB" sz="2000" b="1" u="sng" dirty="0" smtClean="0">
                <a:solidFill>
                  <a:srgbClr val="7030A0"/>
                </a:solidFill>
              </a:rPr>
              <a:t>STEP 3</a:t>
            </a:r>
            <a:r>
              <a:rPr lang="en-GB" sz="2000" b="1" u="sng" smtClean="0">
                <a:solidFill>
                  <a:srgbClr val="7030A0"/>
                </a:solidFill>
              </a:rPr>
              <a:t>: FORMAL </a:t>
            </a:r>
            <a:r>
              <a:rPr lang="en-GB" sz="2000" b="1" u="sng" dirty="0" smtClean="0">
                <a:solidFill>
                  <a:srgbClr val="7030A0"/>
                </a:solidFill>
              </a:rPr>
              <a:t>ADOPTION &amp; FUNDING </a:t>
            </a:r>
            <a:endParaRPr lang="en-GB" sz="2000" dirty="0" smtClean="0"/>
          </a:p>
          <a:p>
            <a:r>
              <a:rPr lang="en-GB" sz="2000" dirty="0" smtClean="0"/>
              <a:t>Stakeholders, managers, and political leaders commit to new behaviours</a:t>
            </a:r>
          </a:p>
          <a:p>
            <a:r>
              <a:rPr lang="en-GB" sz="2000" dirty="0" smtClean="0"/>
              <a:t>Allocation OF resources to implement necessary actions</a:t>
            </a:r>
          </a:p>
          <a:p>
            <a:pPr>
              <a:buNone/>
            </a:pPr>
            <a:endParaRPr lang="en-GB" sz="2000" dirty="0" smtClean="0"/>
          </a:p>
          <a:p>
            <a:pPr>
              <a:buNone/>
            </a:pPr>
            <a:r>
              <a:rPr lang="en-GB" sz="2000" b="1" u="sng" dirty="0" smtClean="0">
                <a:solidFill>
                  <a:srgbClr val="7030A0"/>
                </a:solidFill>
              </a:rPr>
              <a:t>STEP 4: IMPLEMENTATION</a:t>
            </a:r>
            <a:endParaRPr lang="en-GB" sz="2000" dirty="0" smtClean="0"/>
          </a:p>
          <a:p>
            <a:r>
              <a:rPr lang="en-GB" sz="2000" dirty="0" smtClean="0"/>
              <a:t>formalization of a commitment and allocation of the necessary authority and funds to carry forward </a:t>
            </a:r>
          </a:p>
          <a:p>
            <a:endParaRPr lang="en-GB" sz="2000" dirty="0" smtClean="0"/>
          </a:p>
          <a:p>
            <a:pPr>
              <a:buNone/>
            </a:pPr>
            <a:r>
              <a:rPr lang="en-GB" sz="2000" b="1" u="sng" dirty="0" smtClean="0">
                <a:solidFill>
                  <a:srgbClr val="7030A0"/>
                </a:solidFill>
              </a:rPr>
              <a:t>STEP 5: EVALUATION</a:t>
            </a:r>
            <a:endParaRPr lang="en-GB" sz="2000" dirty="0" smtClean="0"/>
          </a:p>
          <a:p>
            <a:r>
              <a:rPr lang="en-GB" sz="2000" dirty="0" smtClean="0"/>
              <a:t>Evaluation of successes, failures, learning and re-examination of how the issues themselves have changed rounds out a </a:t>
            </a:r>
            <a:r>
              <a:rPr lang="en-GB" sz="2000" i="1" dirty="0" smtClean="0"/>
              <a:t>generation</a:t>
            </a:r>
            <a:r>
              <a:rPr lang="en-GB" sz="2000" dirty="0" smtClean="0"/>
              <a:t> of the management cycle</a:t>
            </a:r>
            <a:endParaRPr lang="en-GB" sz="2000" dirty="0" smtClean="0">
              <a:solidFill>
                <a:srgbClr val="7030A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038600"/>
            <a:ext cx="8153400" cy="1143000"/>
          </a:xfrm>
        </p:spPr>
        <p:txBody>
          <a:bodyPr>
            <a:noAutofit/>
          </a:bodyPr>
          <a:lstStyle/>
          <a:p>
            <a:pPr algn="ctr"/>
            <a:r>
              <a:rPr lang="en-US" sz="6600" b="1" spc="300" dirty="0" smtClean="0">
                <a:solidFill>
                  <a:schemeClr val="accent5">
                    <a:lumMod val="75000"/>
                  </a:schemeClr>
                </a:solidFill>
                <a:effectLst>
                  <a:outerShdw blurRad="38100" dist="38100" dir="2700000" algn="tl">
                    <a:srgbClr val="000000">
                      <a:alpha val="43137"/>
                    </a:srgbClr>
                  </a:outerShdw>
                </a:effectLst>
                <a:latin typeface="Lucida Handwriting" pitchFamily="66" charset="0"/>
              </a:rPr>
              <a:t>THANK YOU FOR YOUR ATTENTION!</a:t>
            </a:r>
            <a:endParaRPr lang="en-US" sz="6600" b="1" spc="300" dirty="0">
              <a:solidFill>
                <a:schemeClr val="accent5">
                  <a:lumMod val="75000"/>
                </a:schemeClr>
              </a:solidFill>
              <a:effectLst>
                <a:outerShdw blurRad="38100" dist="38100" dir="2700000" algn="tl">
                  <a:srgbClr val="000000">
                    <a:alpha val="43137"/>
                  </a:srgbClr>
                </a:outerShdw>
              </a:effectLst>
              <a:latin typeface="Lucida Handwriting"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7498080" cy="1143000"/>
          </a:xfrm>
        </p:spPr>
        <p:txBody>
          <a:bodyPr>
            <a:normAutofit/>
          </a:bodyPr>
          <a:lstStyle/>
          <a:p>
            <a:r>
              <a:rPr lang="en-US" b="1" dirty="0" smtClean="0">
                <a:solidFill>
                  <a:schemeClr val="accent5">
                    <a:lumMod val="75000"/>
                  </a:schemeClr>
                </a:solidFill>
              </a:rPr>
              <a:t>The Need For Planning? </a:t>
            </a:r>
            <a:endParaRPr lang="en-US" b="1" dirty="0">
              <a:solidFill>
                <a:schemeClr val="accent5">
                  <a:lumMod val="75000"/>
                </a:schemeClr>
              </a:solidFill>
            </a:endParaRPr>
          </a:p>
        </p:txBody>
      </p:sp>
      <p:sp>
        <p:nvSpPr>
          <p:cNvPr id="3" name="Content Placeholder 2"/>
          <p:cNvSpPr>
            <a:spLocks noGrp="1"/>
          </p:cNvSpPr>
          <p:nvPr>
            <p:ph idx="1"/>
          </p:nvPr>
        </p:nvSpPr>
        <p:spPr>
          <a:xfrm>
            <a:off x="990600" y="1219200"/>
            <a:ext cx="8153400" cy="5867400"/>
          </a:xfrm>
        </p:spPr>
        <p:txBody>
          <a:bodyPr>
            <a:noAutofit/>
          </a:bodyPr>
          <a:lstStyle/>
          <a:p>
            <a:pPr>
              <a:buNone/>
            </a:pPr>
            <a:r>
              <a:rPr lang="en-GB" sz="2200" dirty="0" smtClean="0">
                <a:solidFill>
                  <a:srgbClr val="7030A0"/>
                </a:solidFill>
              </a:rPr>
              <a:t>Planning is a fundamental component of coastal management that:</a:t>
            </a:r>
          </a:p>
          <a:p>
            <a:pPr marL="395288" lvl="2" indent="-285750">
              <a:buFont typeface="Arial" pitchFamily="34" charset="0"/>
              <a:buChar char="•"/>
            </a:pPr>
            <a:r>
              <a:rPr lang="en-GB" sz="2200" dirty="0" smtClean="0">
                <a:solidFill>
                  <a:srgbClr val="7030A0"/>
                </a:solidFill>
              </a:rPr>
              <a:t>provides a framework for decision making</a:t>
            </a:r>
          </a:p>
          <a:p>
            <a:pPr marL="395288" lvl="2" indent="-285750">
              <a:buFont typeface="Arial" pitchFamily="34" charset="0"/>
              <a:buChar char="•"/>
            </a:pPr>
            <a:endParaRPr lang="en-GB" sz="2200" dirty="0" smtClean="0">
              <a:solidFill>
                <a:srgbClr val="7030A0"/>
              </a:solidFill>
            </a:endParaRPr>
          </a:p>
          <a:p>
            <a:pPr marL="395288" lvl="2" indent="-285750">
              <a:buFont typeface="Arial" pitchFamily="34" charset="0"/>
              <a:buChar char="•"/>
            </a:pPr>
            <a:r>
              <a:rPr lang="en-GB" sz="2200" dirty="0" smtClean="0">
                <a:solidFill>
                  <a:srgbClr val="7030A0"/>
                </a:solidFill>
              </a:rPr>
              <a:t>allows for better understanding of issues affecting an area</a:t>
            </a:r>
          </a:p>
          <a:p>
            <a:pPr marL="395288" lvl="2" indent="-285750">
              <a:buFont typeface="Arial" pitchFamily="34" charset="0"/>
              <a:buChar char="•"/>
            </a:pPr>
            <a:endParaRPr lang="en-GB" sz="2200" dirty="0" smtClean="0">
              <a:solidFill>
                <a:srgbClr val="7030A0"/>
              </a:solidFill>
            </a:endParaRPr>
          </a:p>
          <a:p>
            <a:pPr marL="395288" lvl="2" indent="-285750">
              <a:buFont typeface="Arial" pitchFamily="34" charset="0"/>
              <a:buChar char="•"/>
            </a:pPr>
            <a:r>
              <a:rPr lang="en-GB" sz="2200" dirty="0" smtClean="0">
                <a:solidFill>
                  <a:srgbClr val="7030A0"/>
                </a:solidFill>
              </a:rPr>
              <a:t>permits all members of the community and other interested parties to communicate their point of view and participate in future management decisions for the area</a:t>
            </a:r>
          </a:p>
          <a:p>
            <a:pPr marL="395288" lvl="2" indent="-285750">
              <a:buFont typeface="Arial" pitchFamily="34" charset="0"/>
              <a:buChar char="•"/>
            </a:pPr>
            <a:endParaRPr lang="en-GB" sz="2200" dirty="0" smtClean="0">
              <a:solidFill>
                <a:srgbClr val="7030A0"/>
              </a:solidFill>
            </a:endParaRPr>
          </a:p>
          <a:p>
            <a:pPr marL="395288" lvl="2" indent="-285750">
              <a:buFont typeface="Arial" pitchFamily="34" charset="0"/>
              <a:buChar char="•"/>
            </a:pPr>
            <a:r>
              <a:rPr lang="en-GB" sz="2200" dirty="0" smtClean="0">
                <a:solidFill>
                  <a:srgbClr val="7030A0"/>
                </a:solidFill>
              </a:rPr>
              <a:t>creates a prioritised action plan that may be implemented over time</a:t>
            </a:r>
          </a:p>
          <a:p>
            <a:pPr marL="395288" lvl="2" indent="-285750">
              <a:buFont typeface="Arial" pitchFamily="34" charset="0"/>
              <a:buChar char="•"/>
            </a:pPr>
            <a:endParaRPr lang="en-GB" sz="2200" dirty="0" smtClean="0">
              <a:solidFill>
                <a:srgbClr val="7030A0"/>
              </a:solidFill>
            </a:endParaRPr>
          </a:p>
          <a:p>
            <a:pPr marL="395288" lvl="2" indent="-285750">
              <a:buFont typeface="Arial" pitchFamily="34" charset="0"/>
              <a:buChar char="•"/>
            </a:pPr>
            <a:r>
              <a:rPr lang="en-GB" sz="2200" dirty="0" smtClean="0">
                <a:solidFill>
                  <a:srgbClr val="7030A0"/>
                </a:solidFill>
              </a:rPr>
              <a:t>is a basis for the allocation of financial resources</a:t>
            </a:r>
          </a:p>
        </p:txBody>
      </p:sp>
      <p:pic>
        <p:nvPicPr>
          <p:cNvPr id="4" name="Picture 2" descr="C:\Documents and Settings\Yashna\Local Settings\Temporary Internet Files\Content.IE5\K3P2R1E2\MC900441902[1].wmf"/>
          <p:cNvPicPr>
            <a:picLocks noChangeAspect="1" noChangeArrowheads="1"/>
          </p:cNvPicPr>
          <p:nvPr/>
        </p:nvPicPr>
        <p:blipFill>
          <a:blip r:embed="rId3" cstate="print"/>
          <a:srcRect/>
          <a:stretch>
            <a:fillRect/>
          </a:stretch>
        </p:blipFill>
        <p:spPr bwMode="auto">
          <a:xfrm>
            <a:off x="7623175" y="5060950"/>
            <a:ext cx="1520825" cy="17970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
            <a:ext cx="7943088" cy="1143000"/>
          </a:xfrm>
        </p:spPr>
        <p:txBody>
          <a:bodyPr>
            <a:normAutofit/>
          </a:bodyPr>
          <a:lstStyle/>
          <a:p>
            <a:r>
              <a:rPr lang="en-US" b="1" dirty="0" smtClean="0">
                <a:solidFill>
                  <a:schemeClr val="accent5">
                    <a:lumMod val="75000"/>
                  </a:schemeClr>
                </a:solidFill>
              </a:rPr>
              <a:t>Types of Plans</a:t>
            </a:r>
            <a:endParaRPr lang="en-US" b="1" dirty="0">
              <a:solidFill>
                <a:schemeClr val="accent5">
                  <a:lumMod val="75000"/>
                </a:schemeClr>
              </a:solidFill>
            </a:endParaRPr>
          </a:p>
        </p:txBody>
      </p:sp>
      <p:sp>
        <p:nvSpPr>
          <p:cNvPr id="3" name="Content Placeholder 2"/>
          <p:cNvSpPr>
            <a:spLocks noGrp="1"/>
          </p:cNvSpPr>
          <p:nvPr>
            <p:ph idx="1"/>
          </p:nvPr>
        </p:nvSpPr>
        <p:spPr>
          <a:xfrm>
            <a:off x="990600" y="1066800"/>
            <a:ext cx="8153400" cy="5867400"/>
          </a:xfrm>
        </p:spPr>
        <p:txBody>
          <a:bodyPr>
            <a:noAutofit/>
          </a:bodyPr>
          <a:lstStyle/>
          <a:p>
            <a:pPr marL="109538" indent="-26988">
              <a:buNone/>
              <a:tabLst>
                <a:tab pos="53975" algn="l"/>
              </a:tabLst>
            </a:pPr>
            <a:r>
              <a:rPr lang="en-US" sz="2000" dirty="0" smtClean="0">
                <a:solidFill>
                  <a:srgbClr val="7030A0"/>
                </a:solidFill>
              </a:rPr>
              <a:t>Plans are developed at a range of scales depending on the level of detail and the nature of the issues they address.</a:t>
            </a:r>
          </a:p>
          <a:p>
            <a:pPr marL="109538" indent="-26988">
              <a:buNone/>
              <a:tabLst>
                <a:tab pos="53975" algn="l"/>
              </a:tabLst>
            </a:pPr>
            <a:endParaRPr lang="en-US" sz="2000" dirty="0" smtClean="0">
              <a:solidFill>
                <a:srgbClr val="7030A0"/>
              </a:solidFill>
            </a:endParaRPr>
          </a:p>
          <a:p>
            <a:pPr marL="596646" indent="-514350">
              <a:buFont typeface="+mj-lt"/>
              <a:buAutoNum type="romanLcPeriod"/>
            </a:pPr>
            <a:r>
              <a:rPr lang="en-US" sz="2000" u="sng" dirty="0" smtClean="0">
                <a:solidFill>
                  <a:srgbClr val="7030A0"/>
                </a:solidFill>
              </a:rPr>
              <a:t>Regional Plans</a:t>
            </a:r>
            <a:r>
              <a:rPr lang="en-US" sz="2000" dirty="0" smtClean="0">
                <a:solidFill>
                  <a:srgbClr val="7030A0"/>
                </a:solidFill>
              </a:rPr>
              <a:t>: cover hundreds of </a:t>
            </a:r>
            <a:r>
              <a:rPr lang="en-GB" sz="2000" dirty="0" smtClean="0">
                <a:solidFill>
                  <a:srgbClr val="7030A0"/>
                </a:solidFill>
              </a:rPr>
              <a:t>kilometres</a:t>
            </a:r>
            <a:r>
              <a:rPr lang="en-US" sz="2000" dirty="0" smtClean="0">
                <a:solidFill>
                  <a:srgbClr val="7030A0"/>
                </a:solidFill>
              </a:rPr>
              <a:t>, several local government areas and set broad direction for land use and/or management of an area.</a:t>
            </a:r>
          </a:p>
          <a:p>
            <a:pPr marL="596646" indent="-514350">
              <a:buFont typeface="+mj-lt"/>
              <a:buAutoNum type="romanLcPeriod"/>
            </a:pPr>
            <a:endParaRPr lang="en-US" sz="2000" dirty="0" smtClean="0">
              <a:solidFill>
                <a:srgbClr val="7030A0"/>
              </a:solidFill>
            </a:endParaRPr>
          </a:p>
          <a:p>
            <a:pPr marL="596646" indent="-514350">
              <a:buFont typeface="+mj-lt"/>
              <a:buAutoNum type="romanLcPeriod"/>
            </a:pPr>
            <a:r>
              <a:rPr lang="en-US" sz="2000" u="sng" dirty="0" smtClean="0">
                <a:solidFill>
                  <a:srgbClr val="7030A0"/>
                </a:solidFill>
              </a:rPr>
              <a:t>Local Plans</a:t>
            </a:r>
            <a:r>
              <a:rPr lang="en-US" sz="2000" dirty="0" smtClean="0">
                <a:solidFill>
                  <a:srgbClr val="7030A0"/>
                </a:solidFill>
              </a:rPr>
              <a:t>: are more detailed, address management of all or part of a local government area and provide sufficient detail for management of key coastal nodes. Ex: coastal and foreshore management plans </a:t>
            </a:r>
          </a:p>
          <a:p>
            <a:pPr marL="596646" indent="-514350">
              <a:buFont typeface="+mj-lt"/>
              <a:buAutoNum type="romanLcPeriod"/>
            </a:pPr>
            <a:endParaRPr lang="en-US" sz="2000" dirty="0" smtClean="0">
              <a:solidFill>
                <a:srgbClr val="7030A0"/>
              </a:solidFill>
            </a:endParaRPr>
          </a:p>
          <a:p>
            <a:pPr marL="596646" indent="-514350">
              <a:buFont typeface="+mj-lt"/>
              <a:buAutoNum type="romanLcPeriod"/>
            </a:pPr>
            <a:r>
              <a:rPr lang="en-US" sz="2000" u="sng" dirty="0" smtClean="0">
                <a:solidFill>
                  <a:srgbClr val="7030A0"/>
                </a:solidFill>
              </a:rPr>
              <a:t>Site Plans</a:t>
            </a:r>
            <a:r>
              <a:rPr lang="en-US" sz="2000" dirty="0" smtClean="0">
                <a:solidFill>
                  <a:srgbClr val="7030A0"/>
                </a:solidFill>
              </a:rPr>
              <a:t>: provide direction for on-ground management of a particular location.</a:t>
            </a:r>
          </a:p>
          <a:p>
            <a:pPr marL="341313" indent="-260350">
              <a:buNone/>
            </a:pPr>
            <a:endParaRPr lang="en-US" sz="2000" dirty="0" smtClean="0">
              <a:solidFill>
                <a:srgbClr val="7030A0"/>
              </a:solidFill>
            </a:endParaRPr>
          </a:p>
          <a:p>
            <a:pPr marL="341313" indent="-260350"/>
            <a:r>
              <a:rPr lang="en-US" sz="2000" dirty="0" smtClean="0">
                <a:solidFill>
                  <a:srgbClr val="7030A0"/>
                </a:solidFill>
              </a:rPr>
              <a:t>Each of these planning ‘layers’ contributes to planning for sustainable management.</a:t>
            </a:r>
          </a:p>
          <a:p>
            <a:pPr marL="596646" indent="-514350">
              <a:buNone/>
            </a:pPr>
            <a:endParaRPr lang="en-US" sz="2000" dirty="0" smtClean="0">
              <a:solidFill>
                <a:srgbClr val="7030A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4876800" cy="4800600"/>
          </a:xfrm>
        </p:spPr>
        <p:txBody>
          <a:bodyPr>
            <a:noAutofit/>
          </a:bodyPr>
          <a:lstStyle/>
          <a:p>
            <a:r>
              <a:rPr lang="en-US" sz="2500" dirty="0" smtClean="0">
                <a:solidFill>
                  <a:srgbClr val="7030A0"/>
                </a:solidFill>
              </a:rPr>
              <a:t>IDEALLY, planning is hierarchal, with broad regional plans setting the framework for more detailed plans.</a:t>
            </a:r>
          </a:p>
          <a:p>
            <a:endParaRPr lang="en-US" sz="2500" dirty="0" smtClean="0">
              <a:solidFill>
                <a:srgbClr val="7030A0"/>
              </a:solidFill>
            </a:endParaRPr>
          </a:p>
          <a:p>
            <a:r>
              <a:rPr lang="en-US" sz="2500" dirty="0" smtClean="0">
                <a:solidFill>
                  <a:srgbClr val="7030A0"/>
                </a:solidFill>
              </a:rPr>
              <a:t>However, in some cases it may be necessary to prepare a </a:t>
            </a:r>
            <a:r>
              <a:rPr lang="en-GB" sz="2500" dirty="0" smtClean="0">
                <a:solidFill>
                  <a:srgbClr val="7030A0"/>
                </a:solidFill>
              </a:rPr>
              <a:t>localised</a:t>
            </a:r>
            <a:r>
              <a:rPr lang="en-US" sz="2500" dirty="0" smtClean="0">
                <a:solidFill>
                  <a:srgbClr val="7030A0"/>
                </a:solidFill>
              </a:rPr>
              <a:t> plan to address urgent management issues without the guidance of broader plans.</a:t>
            </a:r>
          </a:p>
          <a:p>
            <a:endParaRPr lang="en-US" sz="2500" dirty="0" smtClean="0">
              <a:solidFill>
                <a:srgbClr val="7030A0"/>
              </a:solidFill>
            </a:endParaRPr>
          </a:p>
          <a:p>
            <a:r>
              <a:rPr lang="en-US" sz="2500" dirty="0" smtClean="0">
                <a:solidFill>
                  <a:srgbClr val="7030A0"/>
                </a:solidFill>
              </a:rPr>
              <a:t>It is important to understand the</a:t>
            </a:r>
          </a:p>
          <a:p>
            <a:pPr lvl="1"/>
            <a:r>
              <a:rPr lang="en-US" sz="2500" dirty="0" smtClean="0">
                <a:solidFill>
                  <a:srgbClr val="7030A0"/>
                </a:solidFill>
              </a:rPr>
              <a:t>processes  that operate at each level of planning and also</a:t>
            </a:r>
          </a:p>
          <a:p>
            <a:pPr lvl="1"/>
            <a:r>
              <a:rPr lang="en-US" sz="2500" dirty="0" smtClean="0">
                <a:solidFill>
                  <a:srgbClr val="7030A0"/>
                </a:solidFill>
              </a:rPr>
              <a:t>how plans complement each other </a:t>
            </a:r>
          </a:p>
        </p:txBody>
      </p:sp>
      <p:pic>
        <p:nvPicPr>
          <p:cNvPr id="1027" name="Picture 3"/>
          <p:cNvPicPr>
            <a:picLocks noChangeAspect="1" noChangeArrowheads="1"/>
          </p:cNvPicPr>
          <p:nvPr/>
        </p:nvPicPr>
        <p:blipFill>
          <a:blip r:embed="rId2" cstate="print"/>
          <a:srcRect/>
          <a:stretch>
            <a:fillRect/>
          </a:stretch>
        </p:blipFill>
        <p:spPr bwMode="auto">
          <a:xfrm>
            <a:off x="6096000" y="1219200"/>
            <a:ext cx="3048000" cy="4314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8153400" cy="1143000"/>
          </a:xfrm>
        </p:spPr>
        <p:txBody>
          <a:bodyPr>
            <a:noAutofit/>
          </a:bodyPr>
          <a:lstStyle/>
          <a:p>
            <a:r>
              <a:rPr lang="en-US" sz="3400" b="1" dirty="0" smtClean="0">
                <a:solidFill>
                  <a:schemeClr val="accent5">
                    <a:lumMod val="75000"/>
                  </a:schemeClr>
                </a:solidFill>
              </a:rPr>
              <a:t>Features of an ICZM Planning Process</a:t>
            </a:r>
            <a:endParaRPr lang="en-US" sz="3400" b="1" dirty="0">
              <a:solidFill>
                <a:schemeClr val="accent5">
                  <a:lumMod val="75000"/>
                </a:schemeClr>
              </a:solidFill>
            </a:endParaRPr>
          </a:p>
        </p:txBody>
      </p:sp>
      <p:graphicFrame>
        <p:nvGraphicFramePr>
          <p:cNvPr id="5" name="Table 4"/>
          <p:cNvGraphicFramePr>
            <a:graphicFrameLocks noGrp="1"/>
          </p:cNvGraphicFramePr>
          <p:nvPr/>
        </p:nvGraphicFramePr>
        <p:xfrm>
          <a:off x="1066800" y="914400"/>
          <a:ext cx="8001000" cy="5555307"/>
        </p:xfrm>
        <a:graphic>
          <a:graphicData uri="http://schemas.openxmlformats.org/drawingml/2006/table">
            <a:tbl>
              <a:tblPr firstRow="1" bandRow="1">
                <a:tableStyleId>{5C22544A-7EE6-4342-B048-85BDC9FD1C3A}</a:tableStyleId>
              </a:tblPr>
              <a:tblGrid>
                <a:gridCol w="2895600"/>
                <a:gridCol w="5105400"/>
              </a:tblGrid>
              <a:tr h="400746">
                <a:tc>
                  <a:txBody>
                    <a:bodyPr/>
                    <a:lstStyle/>
                    <a:p>
                      <a:pPr algn="ctr"/>
                      <a:r>
                        <a:rPr lang="en-US" dirty="0" smtClean="0">
                          <a:effectLst>
                            <a:outerShdw blurRad="38100" dist="38100" dir="2700000" algn="tl">
                              <a:srgbClr val="000000">
                                <a:alpha val="43137"/>
                              </a:srgbClr>
                            </a:outerShdw>
                          </a:effectLst>
                        </a:rPr>
                        <a:t>FEATURES</a:t>
                      </a:r>
                      <a:endParaRPr lang="en-US"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effectLst>
                            <a:outerShdw blurRad="38100" dist="38100" dir="2700000" algn="tl">
                              <a:srgbClr val="000000">
                                <a:alpha val="43137"/>
                              </a:srgbClr>
                            </a:outerShdw>
                          </a:effectLst>
                        </a:rPr>
                        <a:t>DESCRIPTION</a:t>
                      </a:r>
                      <a:endParaRPr lang="en-US"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91699">
                <a:tc>
                  <a:txBody>
                    <a:bodyPr/>
                    <a:lstStyle/>
                    <a:p>
                      <a:pPr algn="ctr"/>
                      <a:r>
                        <a:rPr lang="en-US" b="1" dirty="0" smtClean="0"/>
                        <a:t>Coastal Profile</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Baseline conditions are defined as per physical,</a:t>
                      </a:r>
                      <a:r>
                        <a:rPr lang="en-US" baseline="0" dirty="0" smtClean="0"/>
                        <a:t> economic and social aspects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988142">
                <a:tc>
                  <a:txBody>
                    <a:bodyPr/>
                    <a:lstStyle/>
                    <a:p>
                      <a:pPr algn="ctr"/>
                      <a:r>
                        <a:rPr lang="en-US" b="1" dirty="0" smtClean="0"/>
                        <a:t>Problems &amp; Opportunities</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Assessment</a:t>
                      </a:r>
                      <a:r>
                        <a:rPr lang="en-US" baseline="0" dirty="0" smtClean="0"/>
                        <a:t> of m</a:t>
                      </a:r>
                      <a:r>
                        <a:rPr lang="en-US" dirty="0" smtClean="0"/>
                        <a:t>anagement problems (causes, effects,</a:t>
                      </a:r>
                      <a:r>
                        <a:rPr lang="en-US" baseline="0" dirty="0" smtClean="0"/>
                        <a:t> solutions) </a:t>
                      </a:r>
                    </a:p>
                    <a:p>
                      <a:r>
                        <a:rPr lang="en-US" baseline="0" dirty="0" smtClean="0"/>
                        <a:t>Assessment of development  opportunities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00746">
                <a:tc>
                  <a:txBody>
                    <a:bodyPr/>
                    <a:lstStyle/>
                    <a:p>
                      <a:pPr algn="ctr"/>
                      <a:r>
                        <a:rPr lang="en-US" b="1" dirty="0" smtClean="0"/>
                        <a:t>Principles,</a:t>
                      </a:r>
                      <a:r>
                        <a:rPr lang="en-US" b="1" baseline="0" dirty="0" smtClean="0"/>
                        <a:t> Goals &amp; Objectives</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Recommendations for policies, goals</a:t>
                      </a:r>
                      <a:r>
                        <a:rPr lang="en-US" baseline="0" dirty="0" smtClean="0"/>
                        <a:t> and projects including ICZM program</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00746">
                <a:tc>
                  <a:txBody>
                    <a:bodyPr/>
                    <a:lstStyle/>
                    <a:p>
                      <a:pPr algn="ctr"/>
                      <a:r>
                        <a:rPr lang="en-US" b="1" dirty="0" smtClean="0"/>
                        <a:t>Action Programs</a:t>
                      </a:r>
                      <a:r>
                        <a:rPr lang="en-US" b="1" baseline="0" dirty="0" smtClean="0"/>
                        <a:t> And Projects</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Definition &amp; implementation</a:t>
                      </a:r>
                      <a:r>
                        <a:rPr lang="en-US" baseline="0" dirty="0" smtClean="0"/>
                        <a:t> of a</a:t>
                      </a:r>
                      <a:r>
                        <a:rPr lang="en-US" dirty="0" smtClean="0"/>
                        <a:t>ction plans and the institutional framework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00746">
                <a:tc>
                  <a:txBody>
                    <a:bodyPr/>
                    <a:lstStyle/>
                    <a:p>
                      <a:pPr algn="ctr"/>
                      <a:r>
                        <a:rPr lang="en-GB" b="1" noProof="0" dirty="0" smtClean="0"/>
                        <a:t>Institutional &amp; Organisational </a:t>
                      </a:r>
                      <a:r>
                        <a:rPr lang="en-US" b="1" dirty="0" smtClean="0"/>
                        <a:t>Arrangements</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Institutional capacities for developed implementation</a:t>
                      </a:r>
                    </a:p>
                    <a:p>
                      <a:r>
                        <a:rPr lang="en-US" dirty="0" smtClean="0"/>
                        <a:t>Active involvement of</a:t>
                      </a:r>
                      <a:r>
                        <a:rPr lang="en-US" baseline="0" dirty="0" smtClean="0"/>
                        <a:t> s</a:t>
                      </a:r>
                      <a:r>
                        <a:rPr lang="en-US" dirty="0" smtClean="0"/>
                        <a:t>takeholders in planning and pilot project activities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00746">
                <a:tc>
                  <a:txBody>
                    <a:bodyPr/>
                    <a:lstStyle/>
                    <a:p>
                      <a:pPr algn="ctr"/>
                      <a:r>
                        <a:rPr lang="en-US" b="1" dirty="0" smtClean="0"/>
                        <a:t>Monitoring &amp; Evaluation</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Designing of appropriate monitoring &amp; evaluation programs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00746">
                <a:tc>
                  <a:txBody>
                    <a:bodyPr/>
                    <a:lstStyle/>
                    <a:p>
                      <a:pPr algn="ctr"/>
                      <a:r>
                        <a:rPr lang="en-US" b="1" dirty="0" smtClean="0"/>
                        <a:t>Financial</a:t>
                      </a:r>
                      <a:r>
                        <a:rPr lang="en-US" b="1" baseline="0" dirty="0" smtClean="0"/>
                        <a:t> &amp; Economic Justification</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Resources</a:t>
                      </a:r>
                      <a:r>
                        <a:rPr lang="en-US" baseline="0" dirty="0" smtClean="0"/>
                        <a:t> requirements in terms of f</a:t>
                      </a:r>
                      <a:r>
                        <a:rPr lang="en-US" dirty="0" smtClean="0"/>
                        <a:t>unding &amp; staff</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610600" cy="1143000"/>
          </a:xfrm>
        </p:spPr>
        <p:txBody>
          <a:bodyPr>
            <a:noAutofit/>
          </a:bodyPr>
          <a:lstStyle/>
          <a:p>
            <a:r>
              <a:rPr lang="en-US" sz="3400" b="1" dirty="0" smtClean="0">
                <a:solidFill>
                  <a:schemeClr val="accent5">
                    <a:lumMod val="75000"/>
                  </a:schemeClr>
                </a:solidFill>
              </a:rPr>
              <a:t>Tools for Coastal Planning</a:t>
            </a:r>
            <a:endParaRPr lang="en-US" sz="3400" b="1" dirty="0">
              <a:solidFill>
                <a:schemeClr val="accent5">
                  <a:lumMod val="75000"/>
                </a:schemeClr>
              </a:solidFill>
            </a:endParaRPr>
          </a:p>
        </p:txBody>
      </p:sp>
      <p:sp>
        <p:nvSpPr>
          <p:cNvPr id="3" name="Content Placeholder 2"/>
          <p:cNvSpPr>
            <a:spLocks noGrp="1"/>
          </p:cNvSpPr>
          <p:nvPr>
            <p:ph idx="1"/>
          </p:nvPr>
        </p:nvSpPr>
        <p:spPr>
          <a:xfrm>
            <a:off x="990600" y="1066800"/>
            <a:ext cx="8153400" cy="4800600"/>
          </a:xfrm>
        </p:spPr>
        <p:txBody>
          <a:bodyPr>
            <a:noAutofit/>
          </a:bodyPr>
          <a:lstStyle/>
          <a:p>
            <a:pPr marL="596646" indent="-514350">
              <a:lnSpc>
                <a:spcPct val="110000"/>
              </a:lnSpc>
              <a:buAutoNum type="romanLcPeriod"/>
            </a:pPr>
            <a:r>
              <a:rPr lang="en-US" sz="2200" b="1" dirty="0" smtClean="0">
                <a:solidFill>
                  <a:srgbClr val="7030A0"/>
                </a:solidFill>
              </a:rPr>
              <a:t>Policy</a:t>
            </a:r>
          </a:p>
          <a:p>
            <a:pPr marL="682625" lvl="1" indent="-219075">
              <a:buFont typeface="Arial" pitchFamily="34" charset="0"/>
              <a:buChar char="•"/>
            </a:pPr>
            <a:r>
              <a:rPr lang="en-US" sz="2200" dirty="0" smtClean="0">
                <a:solidFill>
                  <a:srgbClr val="7030A0"/>
                </a:solidFill>
              </a:rPr>
              <a:t>important in decision making involving public as well as private sector</a:t>
            </a:r>
          </a:p>
          <a:p>
            <a:pPr marL="682625" lvl="1" indent="-219075">
              <a:buFont typeface="Arial" pitchFamily="34" charset="0"/>
              <a:buChar char="•"/>
            </a:pPr>
            <a:r>
              <a:rPr lang="en-US" sz="2200" dirty="0" smtClean="0">
                <a:solidFill>
                  <a:srgbClr val="7030A0"/>
                </a:solidFill>
              </a:rPr>
              <a:t>Widespread coastal management policies</a:t>
            </a:r>
          </a:p>
          <a:p>
            <a:pPr marL="682625" lvl="1" indent="-219075">
              <a:buFont typeface="Arial" pitchFamily="34" charset="0"/>
              <a:buChar char="•"/>
            </a:pPr>
            <a:r>
              <a:rPr lang="en-US" sz="2200" dirty="0" smtClean="0">
                <a:solidFill>
                  <a:srgbClr val="7030A0"/>
                </a:solidFill>
              </a:rPr>
              <a:t>May be applied at different levels. Ex: international to local levels</a:t>
            </a:r>
          </a:p>
          <a:p>
            <a:pPr marL="682625" lvl="1" indent="-219075">
              <a:lnSpc>
                <a:spcPct val="110000"/>
              </a:lnSpc>
              <a:buNone/>
            </a:pPr>
            <a:endParaRPr lang="en-US" sz="2200" dirty="0" smtClean="0">
              <a:solidFill>
                <a:srgbClr val="7030A0"/>
              </a:solidFill>
            </a:endParaRPr>
          </a:p>
          <a:p>
            <a:pPr marL="514350" lvl="1" indent="-460375">
              <a:lnSpc>
                <a:spcPct val="110000"/>
              </a:lnSpc>
              <a:buFont typeface="+mj-lt"/>
              <a:buAutoNum type="romanLcPeriod" startAt="2"/>
            </a:pPr>
            <a:r>
              <a:rPr lang="en-US" sz="2200" b="1" dirty="0" smtClean="0">
                <a:solidFill>
                  <a:srgbClr val="7030A0"/>
                </a:solidFill>
              </a:rPr>
              <a:t>Legislation</a:t>
            </a:r>
          </a:p>
          <a:p>
            <a:pPr marL="682625" lvl="1" indent="-219075">
              <a:buFont typeface="Arial" pitchFamily="34" charset="0"/>
              <a:buChar char="•"/>
            </a:pPr>
            <a:r>
              <a:rPr lang="en-US" sz="2200" dirty="0" smtClean="0">
                <a:solidFill>
                  <a:srgbClr val="7030A0"/>
                </a:solidFill>
              </a:rPr>
              <a:t>May be an  act or a law related to regulations</a:t>
            </a:r>
          </a:p>
          <a:p>
            <a:pPr marL="682625" lvl="1" indent="-219075">
              <a:buFont typeface="Arial" pitchFamily="34" charset="0"/>
              <a:buChar char="•"/>
            </a:pPr>
            <a:r>
              <a:rPr lang="en-US" sz="2200" dirty="0" smtClean="0">
                <a:solidFill>
                  <a:srgbClr val="7030A0"/>
                </a:solidFill>
              </a:rPr>
              <a:t>Essential when expressing concepts as plans and management actions</a:t>
            </a:r>
          </a:p>
          <a:p>
            <a:pPr marL="682625" lvl="1" indent="-219075">
              <a:buFont typeface="Arial" pitchFamily="34" charset="0"/>
              <a:buChar char="•"/>
            </a:pPr>
            <a:r>
              <a:rPr lang="en-US" sz="2200" dirty="0" smtClean="0">
                <a:solidFill>
                  <a:srgbClr val="7030A0"/>
                </a:solidFill>
              </a:rPr>
              <a:t>Helps in defining or clarifying institutional conditions</a:t>
            </a:r>
          </a:p>
          <a:p>
            <a:pPr marL="682625" lvl="1" indent="-219075">
              <a:buFont typeface="Arial" pitchFamily="34" charset="0"/>
              <a:buChar char="•"/>
            </a:pPr>
            <a:r>
              <a:rPr lang="en-US" sz="2200" dirty="0" smtClean="0">
                <a:solidFill>
                  <a:srgbClr val="7030A0"/>
                </a:solidFill>
              </a:rPr>
              <a:t>Legislation may provide permanence to actions as laws are difficult to be amended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990600" y="0"/>
            <a:ext cx="8153400" cy="4800600"/>
          </a:xfrm>
        </p:spPr>
        <p:txBody>
          <a:bodyPr>
            <a:noAutofit/>
          </a:bodyPr>
          <a:lstStyle/>
          <a:p>
            <a:pPr marL="596646" indent="-514350">
              <a:lnSpc>
                <a:spcPct val="110000"/>
              </a:lnSpc>
              <a:buFont typeface="+mj-lt"/>
              <a:buAutoNum type="romanLcPeriod" startAt="3"/>
            </a:pPr>
            <a:r>
              <a:rPr lang="en-US" sz="2200" b="1" dirty="0" smtClean="0">
                <a:solidFill>
                  <a:srgbClr val="7030A0"/>
                </a:solidFill>
              </a:rPr>
              <a:t>Guidelines</a:t>
            </a:r>
          </a:p>
          <a:p>
            <a:pPr marL="804863" lvl="1" indent="-231775">
              <a:buFont typeface="Arial" pitchFamily="34" charset="0"/>
              <a:buChar char="•"/>
            </a:pPr>
            <a:r>
              <a:rPr lang="en-US" sz="2200" dirty="0" smtClean="0">
                <a:solidFill>
                  <a:srgbClr val="7030A0"/>
                </a:solidFill>
              </a:rPr>
              <a:t>Less than legislation, policies or regulations</a:t>
            </a:r>
          </a:p>
          <a:p>
            <a:pPr marL="804863" lvl="1" indent="-231775">
              <a:buFont typeface="Arial" pitchFamily="34" charset="0"/>
              <a:buChar char="•"/>
            </a:pPr>
            <a:r>
              <a:rPr lang="en-US" sz="2200" dirty="0" smtClean="0">
                <a:solidFill>
                  <a:srgbClr val="7030A0"/>
                </a:solidFill>
              </a:rPr>
              <a:t>May often produce inconsistency and bias decision making</a:t>
            </a:r>
          </a:p>
          <a:p>
            <a:pPr marL="804863" lvl="1" indent="-231775">
              <a:buFont typeface="Arial" pitchFamily="34" charset="0"/>
              <a:buChar char="•"/>
            </a:pPr>
            <a:r>
              <a:rPr lang="en-US" sz="2200" dirty="0" smtClean="0">
                <a:solidFill>
                  <a:srgbClr val="7030A0"/>
                </a:solidFill>
              </a:rPr>
              <a:t>Are broad and flexible</a:t>
            </a:r>
          </a:p>
          <a:p>
            <a:pPr marL="804863" lvl="1" indent="-231775">
              <a:buNone/>
            </a:pPr>
            <a:endParaRPr lang="en-US" sz="2200" dirty="0" smtClean="0">
              <a:solidFill>
                <a:srgbClr val="7030A0"/>
              </a:solidFill>
            </a:endParaRPr>
          </a:p>
          <a:p>
            <a:pPr marL="568325" lvl="1" indent="-514350">
              <a:lnSpc>
                <a:spcPct val="110000"/>
              </a:lnSpc>
              <a:buFont typeface="+mj-lt"/>
              <a:buAutoNum type="romanLcPeriod" startAt="3"/>
            </a:pPr>
            <a:r>
              <a:rPr lang="en-US" sz="2200" b="1" dirty="0" smtClean="0">
                <a:solidFill>
                  <a:srgbClr val="7030A0"/>
                </a:solidFill>
              </a:rPr>
              <a:t>Zoning</a:t>
            </a:r>
          </a:p>
          <a:p>
            <a:pPr marL="804863" lvl="1" indent="-341313" algn="just">
              <a:buFont typeface="Arial" pitchFamily="34" charset="0"/>
              <a:buChar char="•"/>
            </a:pPr>
            <a:r>
              <a:rPr lang="en-US" sz="2200" dirty="0" smtClean="0">
                <a:solidFill>
                  <a:srgbClr val="7030A0"/>
                </a:solidFill>
              </a:rPr>
              <a:t>One of the most powerful tools in CMP</a:t>
            </a:r>
          </a:p>
          <a:p>
            <a:pPr marL="804863" lvl="1" indent="-341313" algn="just">
              <a:buFont typeface="Arial" pitchFamily="34" charset="0"/>
              <a:buChar char="•"/>
            </a:pPr>
            <a:r>
              <a:rPr lang="en-US" sz="2200" dirty="0" smtClean="0">
                <a:solidFill>
                  <a:srgbClr val="7030A0"/>
                </a:solidFill>
              </a:rPr>
              <a:t>Zoning related tools: time partitioning, permit/license quota, production quotas</a:t>
            </a:r>
          </a:p>
          <a:p>
            <a:pPr marL="804863" lvl="1" indent="-341313" algn="just">
              <a:buFont typeface="Arial" pitchFamily="34" charset="0"/>
              <a:buChar char="•"/>
            </a:pPr>
            <a:r>
              <a:rPr lang="en-US" sz="2200" dirty="0" smtClean="0">
                <a:solidFill>
                  <a:srgbClr val="7030A0"/>
                </a:solidFill>
              </a:rPr>
              <a:t>Spatially separates uses and control incompatible uses</a:t>
            </a:r>
          </a:p>
          <a:p>
            <a:pPr marL="804863" lvl="1" indent="-341313" algn="just">
              <a:buFont typeface="Arial" pitchFamily="34" charset="0"/>
              <a:buChar char="•"/>
            </a:pPr>
            <a:r>
              <a:rPr lang="en-US" sz="2200" dirty="0" smtClean="0">
                <a:solidFill>
                  <a:srgbClr val="7030A0"/>
                </a:solidFill>
              </a:rPr>
              <a:t>Integrates complex and complicated management objectives</a:t>
            </a:r>
          </a:p>
          <a:p>
            <a:pPr marL="804863" lvl="1" indent="-341313" algn="just">
              <a:buFont typeface="Arial" pitchFamily="34" charset="0"/>
              <a:buChar char="•"/>
            </a:pPr>
            <a:r>
              <a:rPr lang="en-US" sz="2200" dirty="0" smtClean="0">
                <a:solidFill>
                  <a:srgbClr val="7030A0"/>
                </a:solidFill>
              </a:rPr>
              <a:t>May be used for ecological, conservation and protected area management</a:t>
            </a:r>
          </a:p>
          <a:p>
            <a:pPr marL="804863" lvl="1" indent="-341313" algn="just">
              <a:buFont typeface="Arial" pitchFamily="34" charset="0"/>
              <a:buChar char="•"/>
            </a:pPr>
            <a:r>
              <a:rPr lang="en-US" sz="2200" dirty="0" smtClean="0">
                <a:solidFill>
                  <a:srgbClr val="7030A0"/>
                </a:solidFill>
              </a:rPr>
              <a:t>Ex. Of an important zoning tool is coastal or shore land buffers used for the minimization of non point source pollution, i.e. human septic and agricultural wastes and coastal erosion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4800600"/>
          </a:xfrm>
        </p:spPr>
        <p:txBody>
          <a:bodyPr>
            <a:noAutofit/>
          </a:bodyPr>
          <a:lstStyle/>
          <a:p>
            <a:pPr marL="596646" indent="-514350">
              <a:lnSpc>
                <a:spcPct val="110000"/>
              </a:lnSpc>
              <a:buFont typeface="+mj-lt"/>
              <a:buAutoNum type="romanLcPeriod" startAt="5"/>
            </a:pPr>
            <a:r>
              <a:rPr lang="en-US" sz="2200" b="1" dirty="0" smtClean="0">
                <a:solidFill>
                  <a:srgbClr val="7030A0"/>
                </a:solidFill>
              </a:rPr>
              <a:t>Coastal Classification or Profiling</a:t>
            </a:r>
          </a:p>
          <a:p>
            <a:pPr marL="682625" lvl="1" indent="-219075">
              <a:buFont typeface="Arial" pitchFamily="34" charset="0"/>
              <a:buChar char="•"/>
            </a:pPr>
            <a:r>
              <a:rPr lang="en-US" sz="2200" dirty="0" smtClean="0">
                <a:solidFill>
                  <a:srgbClr val="7030A0"/>
                </a:solidFill>
              </a:rPr>
              <a:t>Is a summary of coastal environments based on a range of factors</a:t>
            </a:r>
          </a:p>
          <a:p>
            <a:pPr marL="682625" lvl="1" indent="-219075">
              <a:buFont typeface="Arial" pitchFamily="34" charset="0"/>
              <a:buChar char="•"/>
            </a:pPr>
            <a:r>
              <a:rPr lang="en-US" sz="2200" dirty="0" smtClean="0">
                <a:solidFill>
                  <a:srgbClr val="7030A0"/>
                </a:solidFill>
              </a:rPr>
              <a:t>Ex: slope, habitat type, biological sensitivity</a:t>
            </a:r>
          </a:p>
          <a:p>
            <a:pPr marL="682625" lvl="1" indent="-219075">
              <a:buNone/>
            </a:pPr>
            <a:endParaRPr lang="en-US" sz="2200" dirty="0" smtClean="0">
              <a:solidFill>
                <a:srgbClr val="7030A0"/>
              </a:solidFill>
            </a:endParaRPr>
          </a:p>
          <a:p>
            <a:pPr marL="568325" lvl="1" indent="-514350">
              <a:lnSpc>
                <a:spcPct val="110000"/>
              </a:lnSpc>
              <a:buFont typeface="+mj-lt"/>
              <a:buAutoNum type="romanLcPeriod" startAt="6"/>
            </a:pPr>
            <a:r>
              <a:rPr lang="en-US" sz="2200" b="1" dirty="0" smtClean="0">
                <a:solidFill>
                  <a:srgbClr val="7030A0"/>
                </a:solidFill>
              </a:rPr>
              <a:t>Community Involvement and Public Education</a:t>
            </a:r>
          </a:p>
          <a:p>
            <a:pPr marL="568325" lvl="1" indent="-514350">
              <a:lnSpc>
                <a:spcPct val="110000"/>
              </a:lnSpc>
              <a:buNone/>
            </a:pPr>
            <a:r>
              <a:rPr lang="en-US" sz="2200" b="1" dirty="0" smtClean="0">
                <a:solidFill>
                  <a:srgbClr val="7030A0"/>
                </a:solidFill>
              </a:rPr>
              <a:t>	Community Involvement</a:t>
            </a:r>
          </a:p>
          <a:p>
            <a:pPr marL="682625" lvl="1" indent="-219075">
              <a:buFont typeface="Arial" pitchFamily="34" charset="0"/>
              <a:buChar char="•"/>
            </a:pPr>
            <a:r>
              <a:rPr lang="en-US" sz="2200" dirty="0" smtClean="0">
                <a:solidFill>
                  <a:srgbClr val="7030A0"/>
                </a:solidFill>
              </a:rPr>
              <a:t>an opportunity for stakeholders to participate in management decisions based on land use in all coastal areas</a:t>
            </a:r>
          </a:p>
          <a:p>
            <a:pPr marL="682625" lvl="1" indent="-219075">
              <a:buFont typeface="Arial" pitchFamily="34" charset="0"/>
              <a:buChar char="•"/>
            </a:pPr>
            <a:r>
              <a:rPr lang="en-US" sz="2200" dirty="0" smtClean="0">
                <a:solidFill>
                  <a:srgbClr val="7030A0"/>
                </a:solidFill>
              </a:rPr>
              <a:t>improves communication</a:t>
            </a:r>
          </a:p>
          <a:p>
            <a:pPr marL="682625" lvl="1" indent="-219075">
              <a:buFont typeface="Arial" pitchFamily="34" charset="0"/>
              <a:buChar char="•"/>
            </a:pPr>
            <a:r>
              <a:rPr lang="en-US" sz="2200" dirty="0" smtClean="0">
                <a:solidFill>
                  <a:srgbClr val="7030A0"/>
                </a:solidFill>
              </a:rPr>
              <a:t>Increases environmental awareness in agencies, governments and the community</a:t>
            </a:r>
          </a:p>
          <a:p>
            <a:pPr marL="804863" lvl="1" indent="-341313">
              <a:buNone/>
            </a:pPr>
            <a:r>
              <a:rPr lang="en-US" sz="2200" b="1" dirty="0" smtClean="0">
                <a:solidFill>
                  <a:srgbClr val="7030A0"/>
                </a:solidFill>
              </a:rPr>
              <a:t> Public Education</a:t>
            </a:r>
          </a:p>
          <a:p>
            <a:pPr marL="682625" lvl="1" indent="-219075">
              <a:buFont typeface="Arial" pitchFamily="34" charset="0"/>
              <a:buChar char="•"/>
            </a:pPr>
            <a:r>
              <a:rPr lang="en-US" sz="2200" dirty="0" smtClean="0">
                <a:solidFill>
                  <a:srgbClr val="7030A0"/>
                </a:solidFill>
              </a:rPr>
              <a:t>Facilitates in environmental awareness and the understanding of sustainability </a:t>
            </a:r>
          </a:p>
          <a:p>
            <a:pPr marL="682625" lvl="1" indent="-219075">
              <a:buFont typeface="Arial" pitchFamily="34" charset="0"/>
              <a:buChar char="•"/>
            </a:pPr>
            <a:r>
              <a:rPr lang="en-US" sz="2200" dirty="0" smtClean="0">
                <a:solidFill>
                  <a:srgbClr val="7030A0"/>
                </a:solidFill>
              </a:rPr>
              <a:t>Helps in putting knowledge and principles into action to </a:t>
            </a:r>
            <a:r>
              <a:rPr lang="en-GB" sz="2200" dirty="0" smtClean="0">
                <a:solidFill>
                  <a:srgbClr val="7030A0"/>
                </a:solidFill>
              </a:rPr>
              <a:t>minimise</a:t>
            </a:r>
            <a:r>
              <a:rPr lang="en-US" sz="2200" dirty="0" smtClean="0">
                <a:solidFill>
                  <a:srgbClr val="7030A0"/>
                </a:solidFill>
              </a:rPr>
              <a:t> environmental degradation</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1250</TotalTime>
  <Words>2049</Words>
  <Application>Microsoft Office PowerPoint</Application>
  <PresentationFormat>On-screen Show (4:3)</PresentationFormat>
  <Paragraphs>248</Paragraphs>
  <Slides>26</Slides>
  <Notes>3</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Solstice</vt:lpstr>
      <vt:lpstr>Training Session on Essential Features of an Integrated Coastal Zone Planning &amp; Management   </vt:lpstr>
      <vt:lpstr>Slide 2</vt:lpstr>
      <vt:lpstr>The Need For Planning? </vt:lpstr>
      <vt:lpstr>Types of Plans</vt:lpstr>
      <vt:lpstr>Slide 5</vt:lpstr>
      <vt:lpstr>Features of an ICZM Planning Process</vt:lpstr>
      <vt:lpstr>Tools for Coastal Planning</vt:lpstr>
      <vt:lpstr>Slide 8</vt:lpstr>
      <vt:lpstr>Slide 9</vt:lpstr>
      <vt:lpstr>Slide 10</vt:lpstr>
      <vt:lpstr>Technical Tools for Coastal Planning</vt:lpstr>
      <vt:lpstr>Planning a Plan</vt:lpstr>
      <vt:lpstr>Slide 13</vt:lpstr>
      <vt:lpstr>Slide 14</vt:lpstr>
      <vt:lpstr>Slide 15</vt:lpstr>
      <vt:lpstr>Content of a Plan</vt:lpstr>
      <vt:lpstr>Slide 17</vt:lpstr>
      <vt:lpstr>Description of Existing Conditions</vt:lpstr>
      <vt:lpstr>Information Collection Methods</vt:lpstr>
      <vt:lpstr>ICZM Manager</vt:lpstr>
      <vt:lpstr>Minimum Core expertise in ICZM Planning</vt:lpstr>
      <vt:lpstr>Slide 22</vt:lpstr>
      <vt:lpstr>ICZM Policy Life Cycle </vt:lpstr>
      <vt:lpstr>Slide 24</vt:lpstr>
      <vt:lpstr>Slide 25</vt:lpstr>
      <vt:lpstr>THANK YOU FOR YOUR ATTENTION!</vt:lpstr>
    </vt:vector>
  </TitlesOfParts>
  <Company>Yashna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Session on Essential Features of an Integrated Coastal Zone Planning &amp; Management  Demo Sites: Kenya and Tanzania</dc:title>
  <dc:creator>Yashna</dc:creator>
  <cp:lastModifiedBy>Yashna</cp:lastModifiedBy>
  <cp:revision>28</cp:revision>
  <dcterms:created xsi:type="dcterms:W3CDTF">2011-10-12T05:21:00Z</dcterms:created>
  <dcterms:modified xsi:type="dcterms:W3CDTF">2012-02-02T19:10:48Z</dcterms:modified>
</cp:coreProperties>
</file>